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y="5143500" cx="9144000"/>
  <p:notesSz cx="6858000" cy="9144000"/>
  <p:embeddedFontLst>
    <p:embeddedFont>
      <p:font typeface="Roboto"/>
      <p:regular r:id="rId27"/>
      <p:bold r:id="rId28"/>
      <p:italic r:id="rId29"/>
      <p:boldItalic r:id="rId30"/>
    </p:embeddedFont>
    <p:embeddedFont>
      <p:font typeface="Merriweather"/>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5D65244-7DDE-4EA1-ACD2-4E6FF373BF75}">
  <a:tblStyle styleId="{D5D65244-7DDE-4EA1-ACD2-4E6FF373BF7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Roboto-italic.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Merriweather-regular.fntdata"/><Relationship Id="rId30" Type="http://schemas.openxmlformats.org/officeDocument/2006/relationships/font" Target="fonts/Roboto-boldItalic.fntdata"/><Relationship Id="rId11" Type="http://schemas.openxmlformats.org/officeDocument/2006/relationships/slide" Target="slides/slide4.xml"/><Relationship Id="rId33" Type="http://schemas.openxmlformats.org/officeDocument/2006/relationships/font" Target="fonts/Merriweather-italic.fntdata"/><Relationship Id="rId10" Type="http://schemas.openxmlformats.org/officeDocument/2006/relationships/slide" Target="slides/slide3.xml"/><Relationship Id="rId32" Type="http://schemas.openxmlformats.org/officeDocument/2006/relationships/font" Target="fonts/Merriweather-bold.fntdata"/><Relationship Id="rId13" Type="http://schemas.openxmlformats.org/officeDocument/2006/relationships/slide" Target="slides/slide6.xml"/><Relationship Id="rId12" Type="http://schemas.openxmlformats.org/officeDocument/2006/relationships/slide" Target="slides/slide5.xml"/><Relationship Id="rId34" Type="http://schemas.openxmlformats.org/officeDocument/2006/relationships/font" Target="fonts/Merriweather-bold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c9f1d492e2_1_5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g2c9f1d492e2_1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6e74b9f0f4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6e74b9f0f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6e74b9f0f4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6e74b9f0f4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6e74b9f0f4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6e74b9f0f4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6e74b9f0f4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6e74b9f0f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6e74b9f0f4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6e74b9f0f4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6e74b9f0f4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6e74b9f0f4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6e74b9f0f4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6e74b9f0f4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6e74b9f0f4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6e74b9f0f4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6e74b9f0f4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6e74b9f0f4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cbd5fd788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g2cbd5fd7889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c9f1d492e2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g2c9f1d492e2_1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c9f333bf75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c9f333bf75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6e74b9f0f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6e74b9f0f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c9f333bf75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c9f333bf75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c9f333bf75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c9f333bf75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6e74b9f0f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6e74b9f0f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6e74b9f0f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6e74b9f0f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6e74b9f0f4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6e74b9f0f4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64" name="Shape 64"/>
        <p:cNvGrpSpPr/>
        <p:nvPr/>
      </p:nvGrpSpPr>
      <p:grpSpPr>
        <a:xfrm>
          <a:off x="0" y="0"/>
          <a:ext cx="0" cy="0"/>
          <a:chOff x="0" y="0"/>
          <a:chExt cx="0" cy="0"/>
        </a:xfrm>
      </p:grpSpPr>
      <p:sp>
        <p:nvSpPr>
          <p:cNvPr id="65" name="Google Shape;65;p14"/>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66" name="Google Shape;66;p14"/>
          <p:cNvSpPr txBox="1"/>
          <p:nvPr>
            <p:ph type="ctrTitle"/>
          </p:nvPr>
        </p:nvSpPr>
        <p:spPr>
          <a:xfrm>
            <a:off x="311700" y="539725"/>
            <a:ext cx="8520600" cy="1282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67" name="Google Shape;67;p14"/>
          <p:cNvSpPr txBox="1"/>
          <p:nvPr>
            <p:ph idx="1" type="subTitle"/>
          </p:nvPr>
        </p:nvSpPr>
        <p:spPr>
          <a:xfrm>
            <a:off x="311700" y="1878560"/>
            <a:ext cx="4242600" cy="738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2"/>
              </a:buClr>
              <a:buSzPts val="1600"/>
              <a:buNone/>
              <a:defRPr sz="1600">
                <a:solidFill>
                  <a:schemeClr val="lt2"/>
                </a:solidFill>
              </a:defRPr>
            </a:lvl1pPr>
            <a:lvl2pPr lvl="1" algn="l">
              <a:lnSpc>
                <a:spcPct val="100000"/>
              </a:lnSpc>
              <a:spcBef>
                <a:spcPts val="0"/>
              </a:spcBef>
              <a:spcAft>
                <a:spcPts val="0"/>
              </a:spcAft>
              <a:buClr>
                <a:schemeClr val="lt2"/>
              </a:buClr>
              <a:buSzPts val="1600"/>
              <a:buNone/>
              <a:defRPr sz="1600">
                <a:solidFill>
                  <a:schemeClr val="lt2"/>
                </a:solidFill>
              </a:defRPr>
            </a:lvl2pPr>
            <a:lvl3pPr lvl="2" algn="l">
              <a:lnSpc>
                <a:spcPct val="100000"/>
              </a:lnSpc>
              <a:spcBef>
                <a:spcPts val="0"/>
              </a:spcBef>
              <a:spcAft>
                <a:spcPts val="0"/>
              </a:spcAft>
              <a:buClr>
                <a:schemeClr val="lt2"/>
              </a:buClr>
              <a:buSzPts val="1600"/>
              <a:buNone/>
              <a:defRPr sz="1600">
                <a:solidFill>
                  <a:schemeClr val="lt2"/>
                </a:solidFill>
              </a:defRPr>
            </a:lvl3pPr>
            <a:lvl4pPr lvl="3" algn="l">
              <a:lnSpc>
                <a:spcPct val="100000"/>
              </a:lnSpc>
              <a:spcBef>
                <a:spcPts val="0"/>
              </a:spcBef>
              <a:spcAft>
                <a:spcPts val="0"/>
              </a:spcAft>
              <a:buClr>
                <a:schemeClr val="lt2"/>
              </a:buClr>
              <a:buSzPts val="1600"/>
              <a:buNone/>
              <a:defRPr sz="1600">
                <a:solidFill>
                  <a:schemeClr val="lt2"/>
                </a:solidFill>
              </a:defRPr>
            </a:lvl4pPr>
            <a:lvl5pPr lvl="4" algn="l">
              <a:lnSpc>
                <a:spcPct val="100000"/>
              </a:lnSpc>
              <a:spcBef>
                <a:spcPts val="0"/>
              </a:spcBef>
              <a:spcAft>
                <a:spcPts val="0"/>
              </a:spcAft>
              <a:buClr>
                <a:schemeClr val="lt2"/>
              </a:buClr>
              <a:buSzPts val="1600"/>
              <a:buNone/>
              <a:defRPr sz="1600">
                <a:solidFill>
                  <a:schemeClr val="lt2"/>
                </a:solidFill>
              </a:defRPr>
            </a:lvl5pPr>
            <a:lvl6pPr lvl="5" algn="l">
              <a:lnSpc>
                <a:spcPct val="100000"/>
              </a:lnSpc>
              <a:spcBef>
                <a:spcPts val="0"/>
              </a:spcBef>
              <a:spcAft>
                <a:spcPts val="0"/>
              </a:spcAft>
              <a:buClr>
                <a:schemeClr val="lt2"/>
              </a:buClr>
              <a:buSzPts val="1600"/>
              <a:buNone/>
              <a:defRPr sz="1600">
                <a:solidFill>
                  <a:schemeClr val="lt2"/>
                </a:solidFill>
              </a:defRPr>
            </a:lvl6pPr>
            <a:lvl7pPr lvl="6" algn="l">
              <a:lnSpc>
                <a:spcPct val="100000"/>
              </a:lnSpc>
              <a:spcBef>
                <a:spcPts val="0"/>
              </a:spcBef>
              <a:spcAft>
                <a:spcPts val="0"/>
              </a:spcAft>
              <a:buClr>
                <a:schemeClr val="lt2"/>
              </a:buClr>
              <a:buSzPts val="1600"/>
              <a:buNone/>
              <a:defRPr sz="1600">
                <a:solidFill>
                  <a:schemeClr val="lt2"/>
                </a:solidFill>
              </a:defRPr>
            </a:lvl7pPr>
            <a:lvl8pPr lvl="7" algn="l">
              <a:lnSpc>
                <a:spcPct val="100000"/>
              </a:lnSpc>
              <a:spcBef>
                <a:spcPts val="0"/>
              </a:spcBef>
              <a:spcAft>
                <a:spcPts val="0"/>
              </a:spcAft>
              <a:buClr>
                <a:schemeClr val="lt2"/>
              </a:buClr>
              <a:buSzPts val="1600"/>
              <a:buNone/>
              <a:defRPr sz="1600">
                <a:solidFill>
                  <a:schemeClr val="lt2"/>
                </a:solidFill>
              </a:defRPr>
            </a:lvl8pPr>
            <a:lvl9pPr lvl="8" algn="l">
              <a:lnSpc>
                <a:spcPct val="100000"/>
              </a:lnSpc>
              <a:spcBef>
                <a:spcPts val="0"/>
              </a:spcBef>
              <a:spcAft>
                <a:spcPts val="0"/>
              </a:spcAft>
              <a:buClr>
                <a:schemeClr val="lt2"/>
              </a:buClr>
              <a:buSzPts val="1600"/>
              <a:buNone/>
              <a:defRPr sz="1600">
                <a:solidFill>
                  <a:schemeClr val="lt2"/>
                </a:solidFill>
              </a:defRPr>
            </a:lvl9pPr>
          </a:lstStyle>
          <a:p/>
        </p:txBody>
      </p:sp>
      <p:sp>
        <p:nvSpPr>
          <p:cNvPr id="68" name="Google Shape;68;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 name="Shape 69"/>
        <p:cNvGrpSpPr/>
        <p:nvPr/>
      </p:nvGrpSpPr>
      <p:grpSpPr>
        <a:xfrm>
          <a:off x="0" y="0"/>
          <a:ext cx="0" cy="0"/>
          <a:chOff x="0" y="0"/>
          <a:chExt cx="0" cy="0"/>
        </a:xfrm>
      </p:grpSpPr>
      <p:sp>
        <p:nvSpPr>
          <p:cNvPr id="70" name="Google Shape;70;p1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5"/>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72" name="Google Shape;72;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sp>
        <p:nvSpPr>
          <p:cNvPr id="74" name="Google Shape;74;p16"/>
          <p:cNvSpPr txBox="1"/>
          <p:nvPr>
            <p:ph hasCustomPrompt="1" type="title"/>
          </p:nvPr>
        </p:nvSpPr>
        <p:spPr>
          <a:xfrm>
            <a:off x="311750" y="831175"/>
            <a:ext cx="5334900" cy="1244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10000"/>
              <a:buNone/>
              <a:defRPr sz="10000">
                <a:solidFill>
                  <a:schemeClr val="lt1"/>
                </a:solidFill>
              </a:defRPr>
            </a:lvl1pPr>
            <a:lvl2pPr lvl="1" algn="l">
              <a:lnSpc>
                <a:spcPct val="100000"/>
              </a:lnSpc>
              <a:spcBef>
                <a:spcPts val="0"/>
              </a:spcBef>
              <a:spcAft>
                <a:spcPts val="0"/>
              </a:spcAft>
              <a:buClr>
                <a:schemeClr val="lt1"/>
              </a:buClr>
              <a:buSzPts val="10000"/>
              <a:buNone/>
              <a:defRPr sz="10000">
                <a:solidFill>
                  <a:schemeClr val="lt1"/>
                </a:solidFill>
              </a:defRPr>
            </a:lvl2pPr>
            <a:lvl3pPr lvl="2" algn="l">
              <a:lnSpc>
                <a:spcPct val="100000"/>
              </a:lnSpc>
              <a:spcBef>
                <a:spcPts val="0"/>
              </a:spcBef>
              <a:spcAft>
                <a:spcPts val="0"/>
              </a:spcAft>
              <a:buClr>
                <a:schemeClr val="lt1"/>
              </a:buClr>
              <a:buSzPts val="10000"/>
              <a:buNone/>
              <a:defRPr sz="10000">
                <a:solidFill>
                  <a:schemeClr val="lt1"/>
                </a:solidFill>
              </a:defRPr>
            </a:lvl3pPr>
            <a:lvl4pPr lvl="3" algn="l">
              <a:lnSpc>
                <a:spcPct val="100000"/>
              </a:lnSpc>
              <a:spcBef>
                <a:spcPts val="0"/>
              </a:spcBef>
              <a:spcAft>
                <a:spcPts val="0"/>
              </a:spcAft>
              <a:buClr>
                <a:schemeClr val="lt1"/>
              </a:buClr>
              <a:buSzPts val="10000"/>
              <a:buNone/>
              <a:defRPr sz="10000">
                <a:solidFill>
                  <a:schemeClr val="lt1"/>
                </a:solidFill>
              </a:defRPr>
            </a:lvl4pPr>
            <a:lvl5pPr lvl="4" algn="l">
              <a:lnSpc>
                <a:spcPct val="100000"/>
              </a:lnSpc>
              <a:spcBef>
                <a:spcPts val="0"/>
              </a:spcBef>
              <a:spcAft>
                <a:spcPts val="0"/>
              </a:spcAft>
              <a:buClr>
                <a:schemeClr val="lt1"/>
              </a:buClr>
              <a:buSzPts val="10000"/>
              <a:buNone/>
              <a:defRPr sz="10000">
                <a:solidFill>
                  <a:schemeClr val="lt1"/>
                </a:solidFill>
              </a:defRPr>
            </a:lvl5pPr>
            <a:lvl6pPr lvl="5" algn="l">
              <a:lnSpc>
                <a:spcPct val="100000"/>
              </a:lnSpc>
              <a:spcBef>
                <a:spcPts val="0"/>
              </a:spcBef>
              <a:spcAft>
                <a:spcPts val="0"/>
              </a:spcAft>
              <a:buClr>
                <a:schemeClr val="lt1"/>
              </a:buClr>
              <a:buSzPts val="10000"/>
              <a:buNone/>
              <a:defRPr sz="10000">
                <a:solidFill>
                  <a:schemeClr val="lt1"/>
                </a:solidFill>
              </a:defRPr>
            </a:lvl6pPr>
            <a:lvl7pPr lvl="6" algn="l">
              <a:lnSpc>
                <a:spcPct val="100000"/>
              </a:lnSpc>
              <a:spcBef>
                <a:spcPts val="0"/>
              </a:spcBef>
              <a:spcAft>
                <a:spcPts val="0"/>
              </a:spcAft>
              <a:buClr>
                <a:schemeClr val="lt1"/>
              </a:buClr>
              <a:buSzPts val="10000"/>
              <a:buNone/>
              <a:defRPr sz="10000">
                <a:solidFill>
                  <a:schemeClr val="lt1"/>
                </a:solidFill>
              </a:defRPr>
            </a:lvl7pPr>
            <a:lvl8pPr lvl="7" algn="l">
              <a:lnSpc>
                <a:spcPct val="100000"/>
              </a:lnSpc>
              <a:spcBef>
                <a:spcPts val="0"/>
              </a:spcBef>
              <a:spcAft>
                <a:spcPts val="0"/>
              </a:spcAft>
              <a:buClr>
                <a:schemeClr val="lt1"/>
              </a:buClr>
              <a:buSzPts val="10000"/>
              <a:buNone/>
              <a:defRPr sz="10000">
                <a:solidFill>
                  <a:schemeClr val="lt1"/>
                </a:solidFill>
              </a:defRPr>
            </a:lvl8pPr>
            <a:lvl9pPr lvl="8" algn="l">
              <a:lnSpc>
                <a:spcPct val="100000"/>
              </a:lnSpc>
              <a:spcBef>
                <a:spcPts val="0"/>
              </a:spcBef>
              <a:spcAft>
                <a:spcPts val="0"/>
              </a:spcAft>
              <a:buClr>
                <a:schemeClr val="lt1"/>
              </a:buClr>
              <a:buSzPts val="10000"/>
              <a:buNone/>
              <a:defRPr sz="10000">
                <a:solidFill>
                  <a:schemeClr val="lt1"/>
                </a:solidFill>
              </a:defRPr>
            </a:lvl9pPr>
          </a:lstStyle>
          <a:p>
            <a:r>
              <a:t>xx%</a:t>
            </a:r>
          </a:p>
        </p:txBody>
      </p:sp>
      <p:sp>
        <p:nvSpPr>
          <p:cNvPr id="75" name="Google Shape;75;p16"/>
          <p:cNvSpPr txBox="1"/>
          <p:nvPr>
            <p:ph idx="1" type="body"/>
          </p:nvPr>
        </p:nvSpPr>
        <p:spPr>
          <a:xfrm>
            <a:off x="311700" y="2121425"/>
            <a:ext cx="5334900" cy="9426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accent2"/>
              </a:buClr>
              <a:buSzPts val="1300"/>
              <a:buChar char="●"/>
              <a:defRPr>
                <a:solidFill>
                  <a:schemeClr val="accent2"/>
                </a:solidFill>
              </a:defRPr>
            </a:lvl1pPr>
            <a:lvl2pPr indent="-298450" lvl="1" marL="914400" algn="l">
              <a:lnSpc>
                <a:spcPct val="115000"/>
              </a:lnSpc>
              <a:spcBef>
                <a:spcPts val="0"/>
              </a:spcBef>
              <a:spcAft>
                <a:spcPts val="0"/>
              </a:spcAft>
              <a:buClr>
                <a:schemeClr val="accent2"/>
              </a:buClr>
              <a:buSzPts val="1100"/>
              <a:buChar char="○"/>
              <a:defRPr>
                <a:solidFill>
                  <a:schemeClr val="accent2"/>
                </a:solidFill>
              </a:defRPr>
            </a:lvl2pPr>
            <a:lvl3pPr indent="-298450" lvl="2" marL="1371600" algn="l">
              <a:lnSpc>
                <a:spcPct val="115000"/>
              </a:lnSpc>
              <a:spcBef>
                <a:spcPts val="0"/>
              </a:spcBef>
              <a:spcAft>
                <a:spcPts val="0"/>
              </a:spcAft>
              <a:buClr>
                <a:schemeClr val="accent2"/>
              </a:buClr>
              <a:buSzPts val="1100"/>
              <a:buChar char="■"/>
              <a:defRPr>
                <a:solidFill>
                  <a:schemeClr val="accent2"/>
                </a:solidFill>
              </a:defRPr>
            </a:lvl3pPr>
            <a:lvl4pPr indent="-298450" lvl="3" marL="1828800" algn="l">
              <a:lnSpc>
                <a:spcPct val="115000"/>
              </a:lnSpc>
              <a:spcBef>
                <a:spcPts val="0"/>
              </a:spcBef>
              <a:spcAft>
                <a:spcPts val="0"/>
              </a:spcAft>
              <a:buClr>
                <a:schemeClr val="accent2"/>
              </a:buClr>
              <a:buSzPts val="1100"/>
              <a:buChar char="●"/>
              <a:defRPr>
                <a:solidFill>
                  <a:schemeClr val="accent2"/>
                </a:solidFill>
              </a:defRPr>
            </a:lvl4pPr>
            <a:lvl5pPr indent="-298450" lvl="4" marL="2286000" algn="l">
              <a:lnSpc>
                <a:spcPct val="115000"/>
              </a:lnSpc>
              <a:spcBef>
                <a:spcPts val="0"/>
              </a:spcBef>
              <a:spcAft>
                <a:spcPts val="0"/>
              </a:spcAft>
              <a:buClr>
                <a:schemeClr val="accent2"/>
              </a:buClr>
              <a:buSzPts val="1100"/>
              <a:buChar char="○"/>
              <a:defRPr>
                <a:solidFill>
                  <a:schemeClr val="accent2"/>
                </a:solidFill>
              </a:defRPr>
            </a:lvl5pPr>
            <a:lvl6pPr indent="-298450" lvl="5" marL="2743200" algn="l">
              <a:lnSpc>
                <a:spcPct val="115000"/>
              </a:lnSpc>
              <a:spcBef>
                <a:spcPts val="0"/>
              </a:spcBef>
              <a:spcAft>
                <a:spcPts val="0"/>
              </a:spcAft>
              <a:buClr>
                <a:schemeClr val="accent2"/>
              </a:buClr>
              <a:buSzPts val="1100"/>
              <a:buChar char="■"/>
              <a:defRPr>
                <a:solidFill>
                  <a:schemeClr val="accent2"/>
                </a:solidFill>
              </a:defRPr>
            </a:lvl6pPr>
            <a:lvl7pPr indent="-298450" lvl="6" marL="3200400" algn="l">
              <a:lnSpc>
                <a:spcPct val="115000"/>
              </a:lnSpc>
              <a:spcBef>
                <a:spcPts val="0"/>
              </a:spcBef>
              <a:spcAft>
                <a:spcPts val="0"/>
              </a:spcAft>
              <a:buClr>
                <a:schemeClr val="accent2"/>
              </a:buClr>
              <a:buSzPts val="1100"/>
              <a:buChar char="●"/>
              <a:defRPr>
                <a:solidFill>
                  <a:schemeClr val="accent2"/>
                </a:solidFill>
              </a:defRPr>
            </a:lvl7pPr>
            <a:lvl8pPr indent="-298450" lvl="7" marL="3657600" algn="l">
              <a:lnSpc>
                <a:spcPct val="115000"/>
              </a:lnSpc>
              <a:spcBef>
                <a:spcPts val="0"/>
              </a:spcBef>
              <a:spcAft>
                <a:spcPts val="0"/>
              </a:spcAft>
              <a:buClr>
                <a:schemeClr val="accent2"/>
              </a:buClr>
              <a:buSzPts val="1100"/>
              <a:buChar char="○"/>
              <a:defRPr>
                <a:solidFill>
                  <a:schemeClr val="accent2"/>
                </a:solidFill>
              </a:defRPr>
            </a:lvl8pPr>
            <a:lvl9pPr indent="-298450" lvl="8" marL="4114800" algn="l">
              <a:lnSpc>
                <a:spcPct val="115000"/>
              </a:lnSpc>
              <a:spcBef>
                <a:spcPts val="0"/>
              </a:spcBef>
              <a:spcAft>
                <a:spcPts val="0"/>
              </a:spcAft>
              <a:buClr>
                <a:schemeClr val="accent2"/>
              </a:buClr>
              <a:buSzPts val="1100"/>
              <a:buChar char="■"/>
              <a:defRPr>
                <a:solidFill>
                  <a:schemeClr val="accent2"/>
                </a:solidFill>
              </a:defRPr>
            </a:lvl9pPr>
          </a:lstStyle>
          <a:p/>
        </p:txBody>
      </p:sp>
      <p:sp>
        <p:nvSpPr>
          <p:cNvPr id="76" name="Google Shape;76;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77" name="Shape 77"/>
        <p:cNvGrpSpPr/>
        <p:nvPr/>
      </p:nvGrpSpPr>
      <p:grpSpPr>
        <a:xfrm>
          <a:off x="0" y="0"/>
          <a:ext cx="0" cy="0"/>
          <a:chOff x="0" y="0"/>
          <a:chExt cx="0" cy="0"/>
        </a:xfrm>
      </p:grpSpPr>
      <p:sp>
        <p:nvSpPr>
          <p:cNvPr id="78" name="Google Shape;78;p17"/>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79" name="Google Shape;79;p17"/>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80" name="Google Shape;80;p17"/>
          <p:cNvSpPr txBox="1"/>
          <p:nvPr>
            <p:ph type="title"/>
          </p:nvPr>
        </p:nvSpPr>
        <p:spPr>
          <a:xfrm>
            <a:off x="311700" y="539725"/>
            <a:ext cx="8520600" cy="1282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81" name="Google Shape;81;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2" name="Shape 82"/>
        <p:cNvGrpSpPr/>
        <p:nvPr/>
      </p:nvGrpSpPr>
      <p:grpSpPr>
        <a:xfrm>
          <a:off x="0" y="0"/>
          <a:ext cx="0" cy="0"/>
          <a:chOff x="0" y="0"/>
          <a:chExt cx="0" cy="0"/>
        </a:xfrm>
      </p:grpSpPr>
      <p:sp>
        <p:nvSpPr>
          <p:cNvPr id="83" name="Google Shape;83;p18"/>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8"/>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85" name="Google Shape;85;p18"/>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86" name="Google Shape;86;p18"/>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87" name="Google Shape;87;p18"/>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88" name="Google Shape;88;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9" name="Shape 89"/>
        <p:cNvGrpSpPr/>
        <p:nvPr/>
      </p:nvGrpSpPr>
      <p:grpSpPr>
        <a:xfrm>
          <a:off x="0" y="0"/>
          <a:ext cx="0" cy="0"/>
          <a:chOff x="0" y="0"/>
          <a:chExt cx="0" cy="0"/>
        </a:xfrm>
      </p:grpSpPr>
      <p:sp>
        <p:nvSpPr>
          <p:cNvPr id="90" name="Google Shape;90;p19"/>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9"/>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92" name="Google Shape;92;p19"/>
          <p:cNvSpPr txBox="1"/>
          <p:nvPr>
            <p:ph idx="1" type="body"/>
          </p:nvPr>
        </p:nvSpPr>
        <p:spPr>
          <a:xfrm>
            <a:off x="311700" y="1505700"/>
            <a:ext cx="3999900" cy="3076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93" name="Google Shape;93;p19"/>
          <p:cNvSpPr txBox="1"/>
          <p:nvPr>
            <p:ph idx="2" type="body"/>
          </p:nvPr>
        </p:nvSpPr>
        <p:spPr>
          <a:xfrm>
            <a:off x="4832400" y="1505700"/>
            <a:ext cx="3999900" cy="3076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94" name="Google Shape;94;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5" name="Shape 95"/>
        <p:cNvGrpSpPr/>
        <p:nvPr/>
      </p:nvGrpSpPr>
      <p:grpSpPr>
        <a:xfrm>
          <a:off x="0" y="0"/>
          <a:ext cx="0" cy="0"/>
          <a:chOff x="0" y="0"/>
          <a:chExt cx="0" cy="0"/>
        </a:xfrm>
      </p:grpSpPr>
      <p:sp>
        <p:nvSpPr>
          <p:cNvPr id="96" name="Google Shape;96;p20"/>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20"/>
          <p:cNvSpPr txBox="1"/>
          <p:nvPr>
            <p:ph type="title"/>
          </p:nvPr>
        </p:nvSpPr>
        <p:spPr>
          <a:xfrm>
            <a:off x="311725" y="500925"/>
            <a:ext cx="3127500" cy="1829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98" name="Google Shape;98;p20"/>
          <p:cNvSpPr txBox="1"/>
          <p:nvPr>
            <p:ph idx="1" type="body"/>
          </p:nvPr>
        </p:nvSpPr>
        <p:spPr>
          <a:xfrm>
            <a:off x="311700" y="2390650"/>
            <a:ext cx="3127500" cy="22980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accent2"/>
              </a:buClr>
              <a:buSzPts val="1300"/>
              <a:buChar char="●"/>
              <a:defRPr>
                <a:solidFill>
                  <a:schemeClr val="accent2"/>
                </a:solidFill>
              </a:defRPr>
            </a:lvl1pPr>
            <a:lvl2pPr indent="-298450" lvl="1" marL="914400" algn="l">
              <a:lnSpc>
                <a:spcPct val="115000"/>
              </a:lnSpc>
              <a:spcBef>
                <a:spcPts val="0"/>
              </a:spcBef>
              <a:spcAft>
                <a:spcPts val="0"/>
              </a:spcAft>
              <a:buClr>
                <a:schemeClr val="accent2"/>
              </a:buClr>
              <a:buSzPts val="1100"/>
              <a:buChar char="○"/>
              <a:defRPr>
                <a:solidFill>
                  <a:schemeClr val="accent2"/>
                </a:solidFill>
              </a:defRPr>
            </a:lvl2pPr>
            <a:lvl3pPr indent="-298450" lvl="2" marL="1371600" algn="l">
              <a:lnSpc>
                <a:spcPct val="115000"/>
              </a:lnSpc>
              <a:spcBef>
                <a:spcPts val="0"/>
              </a:spcBef>
              <a:spcAft>
                <a:spcPts val="0"/>
              </a:spcAft>
              <a:buClr>
                <a:schemeClr val="accent2"/>
              </a:buClr>
              <a:buSzPts val="1100"/>
              <a:buChar char="■"/>
              <a:defRPr>
                <a:solidFill>
                  <a:schemeClr val="accent2"/>
                </a:solidFill>
              </a:defRPr>
            </a:lvl3pPr>
            <a:lvl4pPr indent="-298450" lvl="3" marL="1828800" algn="l">
              <a:lnSpc>
                <a:spcPct val="115000"/>
              </a:lnSpc>
              <a:spcBef>
                <a:spcPts val="0"/>
              </a:spcBef>
              <a:spcAft>
                <a:spcPts val="0"/>
              </a:spcAft>
              <a:buClr>
                <a:schemeClr val="accent2"/>
              </a:buClr>
              <a:buSzPts val="1100"/>
              <a:buChar char="●"/>
              <a:defRPr>
                <a:solidFill>
                  <a:schemeClr val="accent2"/>
                </a:solidFill>
              </a:defRPr>
            </a:lvl4pPr>
            <a:lvl5pPr indent="-298450" lvl="4" marL="2286000" algn="l">
              <a:lnSpc>
                <a:spcPct val="115000"/>
              </a:lnSpc>
              <a:spcBef>
                <a:spcPts val="0"/>
              </a:spcBef>
              <a:spcAft>
                <a:spcPts val="0"/>
              </a:spcAft>
              <a:buClr>
                <a:schemeClr val="accent2"/>
              </a:buClr>
              <a:buSzPts val="1100"/>
              <a:buChar char="○"/>
              <a:defRPr>
                <a:solidFill>
                  <a:schemeClr val="accent2"/>
                </a:solidFill>
              </a:defRPr>
            </a:lvl5pPr>
            <a:lvl6pPr indent="-298450" lvl="5" marL="2743200" algn="l">
              <a:lnSpc>
                <a:spcPct val="115000"/>
              </a:lnSpc>
              <a:spcBef>
                <a:spcPts val="0"/>
              </a:spcBef>
              <a:spcAft>
                <a:spcPts val="0"/>
              </a:spcAft>
              <a:buClr>
                <a:schemeClr val="accent2"/>
              </a:buClr>
              <a:buSzPts val="1100"/>
              <a:buChar char="■"/>
              <a:defRPr>
                <a:solidFill>
                  <a:schemeClr val="accent2"/>
                </a:solidFill>
              </a:defRPr>
            </a:lvl6pPr>
            <a:lvl7pPr indent="-298450" lvl="6" marL="3200400" algn="l">
              <a:lnSpc>
                <a:spcPct val="115000"/>
              </a:lnSpc>
              <a:spcBef>
                <a:spcPts val="0"/>
              </a:spcBef>
              <a:spcAft>
                <a:spcPts val="0"/>
              </a:spcAft>
              <a:buClr>
                <a:schemeClr val="accent2"/>
              </a:buClr>
              <a:buSzPts val="1100"/>
              <a:buChar char="●"/>
              <a:defRPr>
                <a:solidFill>
                  <a:schemeClr val="accent2"/>
                </a:solidFill>
              </a:defRPr>
            </a:lvl7pPr>
            <a:lvl8pPr indent="-298450" lvl="7" marL="3657600" algn="l">
              <a:lnSpc>
                <a:spcPct val="115000"/>
              </a:lnSpc>
              <a:spcBef>
                <a:spcPts val="0"/>
              </a:spcBef>
              <a:spcAft>
                <a:spcPts val="0"/>
              </a:spcAft>
              <a:buClr>
                <a:schemeClr val="accent2"/>
              </a:buClr>
              <a:buSzPts val="1100"/>
              <a:buChar char="○"/>
              <a:defRPr>
                <a:solidFill>
                  <a:schemeClr val="accent2"/>
                </a:solidFill>
              </a:defRPr>
            </a:lvl8pPr>
            <a:lvl9pPr indent="-298450" lvl="8" marL="4114800" algn="l">
              <a:lnSpc>
                <a:spcPct val="115000"/>
              </a:lnSpc>
              <a:spcBef>
                <a:spcPts val="0"/>
              </a:spcBef>
              <a:spcAft>
                <a:spcPts val="0"/>
              </a:spcAft>
              <a:buClr>
                <a:schemeClr val="accent2"/>
              </a:buClr>
              <a:buSzPts val="1100"/>
              <a:buChar char="■"/>
              <a:defRPr>
                <a:solidFill>
                  <a:schemeClr val="accent2"/>
                </a:solidFill>
              </a:defRPr>
            </a:lvl9pPr>
          </a:lstStyle>
          <a:p/>
        </p:txBody>
      </p:sp>
      <p:sp>
        <p:nvSpPr>
          <p:cNvPr id="99" name="Google Shape;9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0" name="Shape 100"/>
        <p:cNvGrpSpPr/>
        <p:nvPr/>
      </p:nvGrpSpPr>
      <p:grpSpPr>
        <a:xfrm>
          <a:off x="0" y="0"/>
          <a:ext cx="0" cy="0"/>
          <a:chOff x="0" y="0"/>
          <a:chExt cx="0" cy="0"/>
        </a:xfrm>
      </p:grpSpPr>
      <p:sp>
        <p:nvSpPr>
          <p:cNvPr id="101" name="Google Shape;101;p21"/>
          <p:cNvSpPr txBox="1"/>
          <p:nvPr>
            <p:ph type="title"/>
          </p:nvPr>
        </p:nvSpPr>
        <p:spPr>
          <a:xfrm>
            <a:off x="311675" y="798600"/>
            <a:ext cx="6247800" cy="35463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102" name="Google Shape;102;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3" name="Shape 103"/>
        <p:cNvGrpSpPr/>
        <p:nvPr/>
      </p:nvGrpSpPr>
      <p:grpSpPr>
        <a:xfrm>
          <a:off x="0" y="0"/>
          <a:ext cx="0" cy="0"/>
          <a:chOff x="0" y="0"/>
          <a:chExt cx="0" cy="0"/>
        </a:xfrm>
      </p:grpSpPr>
      <p:sp>
        <p:nvSpPr>
          <p:cNvPr id="104" name="Google Shape;104;p22"/>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22"/>
          <p:cNvSpPr txBox="1"/>
          <p:nvPr>
            <p:ph type="title"/>
          </p:nvPr>
        </p:nvSpPr>
        <p:spPr>
          <a:xfrm>
            <a:off x="311300" y="500925"/>
            <a:ext cx="3704400" cy="2049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06" name="Google Shape;106;p22"/>
          <p:cNvSpPr txBox="1"/>
          <p:nvPr>
            <p:ph idx="1" type="subTitle"/>
          </p:nvPr>
        </p:nvSpPr>
        <p:spPr>
          <a:xfrm>
            <a:off x="304800" y="2626725"/>
            <a:ext cx="3704400" cy="926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accent2"/>
              </a:buClr>
              <a:buSzPts val="1600"/>
              <a:buNone/>
              <a:defRPr sz="1600">
                <a:solidFill>
                  <a:schemeClr val="accent2"/>
                </a:solidFill>
              </a:defRPr>
            </a:lvl1pPr>
            <a:lvl2pPr lvl="1" algn="l">
              <a:lnSpc>
                <a:spcPct val="100000"/>
              </a:lnSpc>
              <a:spcBef>
                <a:spcPts val="0"/>
              </a:spcBef>
              <a:spcAft>
                <a:spcPts val="0"/>
              </a:spcAft>
              <a:buClr>
                <a:schemeClr val="accent2"/>
              </a:buClr>
              <a:buSzPts val="1600"/>
              <a:buNone/>
              <a:defRPr sz="1600">
                <a:solidFill>
                  <a:schemeClr val="accent2"/>
                </a:solidFill>
              </a:defRPr>
            </a:lvl2pPr>
            <a:lvl3pPr lvl="2" algn="l">
              <a:lnSpc>
                <a:spcPct val="100000"/>
              </a:lnSpc>
              <a:spcBef>
                <a:spcPts val="0"/>
              </a:spcBef>
              <a:spcAft>
                <a:spcPts val="0"/>
              </a:spcAft>
              <a:buClr>
                <a:schemeClr val="accent2"/>
              </a:buClr>
              <a:buSzPts val="1600"/>
              <a:buNone/>
              <a:defRPr sz="1600">
                <a:solidFill>
                  <a:schemeClr val="accent2"/>
                </a:solidFill>
              </a:defRPr>
            </a:lvl3pPr>
            <a:lvl4pPr lvl="3" algn="l">
              <a:lnSpc>
                <a:spcPct val="100000"/>
              </a:lnSpc>
              <a:spcBef>
                <a:spcPts val="0"/>
              </a:spcBef>
              <a:spcAft>
                <a:spcPts val="0"/>
              </a:spcAft>
              <a:buClr>
                <a:schemeClr val="accent2"/>
              </a:buClr>
              <a:buSzPts val="1600"/>
              <a:buNone/>
              <a:defRPr sz="1600">
                <a:solidFill>
                  <a:schemeClr val="accent2"/>
                </a:solidFill>
              </a:defRPr>
            </a:lvl4pPr>
            <a:lvl5pPr lvl="4" algn="l">
              <a:lnSpc>
                <a:spcPct val="100000"/>
              </a:lnSpc>
              <a:spcBef>
                <a:spcPts val="0"/>
              </a:spcBef>
              <a:spcAft>
                <a:spcPts val="0"/>
              </a:spcAft>
              <a:buClr>
                <a:schemeClr val="accent2"/>
              </a:buClr>
              <a:buSzPts val="1600"/>
              <a:buNone/>
              <a:defRPr sz="1600">
                <a:solidFill>
                  <a:schemeClr val="accent2"/>
                </a:solidFill>
              </a:defRPr>
            </a:lvl5pPr>
            <a:lvl6pPr lvl="5" algn="l">
              <a:lnSpc>
                <a:spcPct val="100000"/>
              </a:lnSpc>
              <a:spcBef>
                <a:spcPts val="0"/>
              </a:spcBef>
              <a:spcAft>
                <a:spcPts val="0"/>
              </a:spcAft>
              <a:buClr>
                <a:schemeClr val="accent2"/>
              </a:buClr>
              <a:buSzPts val="1600"/>
              <a:buNone/>
              <a:defRPr sz="1600">
                <a:solidFill>
                  <a:schemeClr val="accent2"/>
                </a:solidFill>
              </a:defRPr>
            </a:lvl6pPr>
            <a:lvl7pPr lvl="6" algn="l">
              <a:lnSpc>
                <a:spcPct val="100000"/>
              </a:lnSpc>
              <a:spcBef>
                <a:spcPts val="0"/>
              </a:spcBef>
              <a:spcAft>
                <a:spcPts val="0"/>
              </a:spcAft>
              <a:buClr>
                <a:schemeClr val="accent2"/>
              </a:buClr>
              <a:buSzPts val="1600"/>
              <a:buNone/>
              <a:defRPr sz="1600">
                <a:solidFill>
                  <a:schemeClr val="accent2"/>
                </a:solidFill>
              </a:defRPr>
            </a:lvl7pPr>
            <a:lvl8pPr lvl="7" algn="l">
              <a:lnSpc>
                <a:spcPct val="100000"/>
              </a:lnSpc>
              <a:spcBef>
                <a:spcPts val="0"/>
              </a:spcBef>
              <a:spcAft>
                <a:spcPts val="0"/>
              </a:spcAft>
              <a:buClr>
                <a:schemeClr val="accent2"/>
              </a:buClr>
              <a:buSzPts val="1600"/>
              <a:buNone/>
              <a:defRPr sz="1600">
                <a:solidFill>
                  <a:schemeClr val="accent2"/>
                </a:solidFill>
              </a:defRPr>
            </a:lvl8pPr>
            <a:lvl9pPr lvl="8" algn="l">
              <a:lnSpc>
                <a:spcPct val="100000"/>
              </a:lnSpc>
              <a:spcBef>
                <a:spcPts val="0"/>
              </a:spcBef>
              <a:spcAft>
                <a:spcPts val="0"/>
              </a:spcAft>
              <a:buClr>
                <a:schemeClr val="accent2"/>
              </a:buClr>
              <a:buSzPts val="1600"/>
              <a:buNone/>
              <a:defRPr sz="1600">
                <a:solidFill>
                  <a:schemeClr val="accent2"/>
                </a:solidFill>
              </a:defRPr>
            </a:lvl9pPr>
          </a:lstStyle>
          <a:p/>
        </p:txBody>
      </p:sp>
      <p:sp>
        <p:nvSpPr>
          <p:cNvPr id="107" name="Google Shape;107;p22"/>
          <p:cNvSpPr txBox="1"/>
          <p:nvPr>
            <p:ph idx="2" type="body"/>
          </p:nvPr>
        </p:nvSpPr>
        <p:spPr>
          <a:xfrm>
            <a:off x="4879025" y="500925"/>
            <a:ext cx="3954000" cy="4111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08" name="Google Shape;10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9" name="Shape 109"/>
        <p:cNvGrpSpPr/>
        <p:nvPr/>
      </p:nvGrpSpPr>
      <p:grpSpPr>
        <a:xfrm>
          <a:off x="0" y="0"/>
          <a:ext cx="0" cy="0"/>
          <a:chOff x="0" y="0"/>
          <a:chExt cx="0" cy="0"/>
        </a:xfrm>
      </p:grpSpPr>
      <p:sp>
        <p:nvSpPr>
          <p:cNvPr id="110" name="Google Shape;110;p23"/>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23"/>
          <p:cNvSpPr txBox="1"/>
          <p:nvPr>
            <p:ph idx="1" type="body"/>
          </p:nvPr>
        </p:nvSpPr>
        <p:spPr>
          <a:xfrm>
            <a:off x="311700" y="4521400"/>
            <a:ext cx="7979400" cy="4605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112" name="Google Shape;11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3" name="Shape 113"/>
        <p:cNvGrpSpPr/>
        <p:nvPr/>
      </p:nvGrpSpPr>
      <p:grpSpPr>
        <a:xfrm>
          <a:off x="0" y="0"/>
          <a:ext cx="0" cy="0"/>
          <a:chOff x="0" y="0"/>
          <a:chExt cx="0" cy="0"/>
        </a:xfrm>
      </p:grpSpPr>
      <p:sp>
        <p:nvSpPr>
          <p:cNvPr id="114" name="Google Shape;11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60" name="Shape 60"/>
        <p:cNvGrpSpPr/>
        <p:nvPr/>
      </p:nvGrpSpPr>
      <p:grpSpPr>
        <a:xfrm>
          <a:off x="0" y="0"/>
          <a:ext cx="0" cy="0"/>
          <a:chOff x="0" y="0"/>
          <a:chExt cx="0" cy="0"/>
        </a:xfrm>
      </p:grpSpPr>
      <p:sp>
        <p:nvSpPr>
          <p:cNvPr id="61" name="Google Shape;6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1pPr>
            <a:lvl2pPr lvl="1"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2pPr>
            <a:lvl3pPr lvl="2"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3pPr>
            <a:lvl4pPr lvl="3"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4pPr>
            <a:lvl5pPr lvl="4"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5pPr>
            <a:lvl6pPr lvl="5"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6pPr>
            <a:lvl7pPr lvl="6"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7pPr>
            <a:lvl8pPr lvl="7"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8pPr>
            <a:lvl9pPr lvl="8"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9pPr>
          </a:lstStyle>
          <a:p/>
        </p:txBody>
      </p:sp>
      <p:sp>
        <p:nvSpPr>
          <p:cNvPr id="62" name="Google Shape;6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dk2"/>
              </a:buClr>
              <a:buSzPts val="1300"/>
              <a:buFont typeface="Roboto"/>
              <a:buChar char="●"/>
              <a:defRPr b="0" i="0" sz="1300" u="none" cap="none" strike="noStrike">
                <a:solidFill>
                  <a:schemeClr val="dk2"/>
                </a:solidFill>
                <a:latin typeface="Roboto"/>
                <a:ea typeface="Roboto"/>
                <a:cs typeface="Roboto"/>
                <a:sym typeface="Roboto"/>
              </a:defRPr>
            </a:lvl1pPr>
            <a:lvl2pPr indent="-298450" lvl="1" marL="9144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2pPr>
            <a:lvl3pPr indent="-298450" lvl="2" marL="13716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3pPr>
            <a:lvl4pPr indent="-298450" lvl="3" marL="18288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4pPr>
            <a:lvl5pPr indent="-298450" lvl="4" marL="22860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5pPr>
            <a:lvl6pPr indent="-298450" lvl="5" marL="27432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6pPr>
            <a:lvl7pPr indent="-298450" lvl="6" marL="32004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7pPr>
            <a:lvl8pPr indent="-298450" lvl="7" marL="36576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8pPr>
            <a:lvl9pPr indent="-298450" lvl="8" marL="41148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9pPr>
          </a:lstStyle>
          <a:p/>
        </p:txBody>
      </p:sp>
      <p:sp>
        <p:nvSpPr>
          <p:cNvPr id="63" name="Google Shape;6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5"/>
          <p:cNvSpPr txBox="1"/>
          <p:nvPr>
            <p:ph type="ctrTitle"/>
          </p:nvPr>
        </p:nvSpPr>
        <p:spPr>
          <a:xfrm>
            <a:off x="311700" y="539725"/>
            <a:ext cx="8520600" cy="1282500"/>
          </a:xfrm>
          <a:prstGeom prst="rect">
            <a:avLst/>
          </a:prstGeom>
          <a:noFill/>
          <a:ln>
            <a:noFill/>
          </a:ln>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Overcoming Few-Shot Challenges in Generative Modelling with </a:t>
            </a:r>
            <a:endParaRPr b="1"/>
          </a:p>
          <a:p>
            <a:pPr indent="0" lvl="0" marL="0" rtl="0" algn="ctr">
              <a:spcBef>
                <a:spcPts val="0"/>
              </a:spcBef>
              <a:spcAft>
                <a:spcPts val="0"/>
              </a:spcAft>
              <a:buNone/>
            </a:pPr>
            <a:r>
              <a:rPr b="1" lang="en"/>
              <a:t>Adaptive IMLE</a:t>
            </a:r>
            <a:endParaRPr b="1"/>
          </a:p>
          <a:p>
            <a:pPr indent="0" lvl="0" marL="0" rtl="0" algn="ctr">
              <a:lnSpc>
                <a:spcPct val="115000"/>
              </a:lnSpc>
              <a:spcBef>
                <a:spcPts val="1200"/>
              </a:spcBef>
              <a:spcAft>
                <a:spcPts val="0"/>
              </a:spcAft>
              <a:buNone/>
            </a:pPr>
            <a:r>
              <a:rPr b="1" lang="en" sz="1377">
                <a:solidFill>
                  <a:srgbClr val="000000"/>
                </a:solidFill>
              </a:rPr>
              <a:t>(Theory)</a:t>
            </a:r>
            <a:endParaRPr b="1" sz="1377">
              <a:solidFill>
                <a:srgbClr val="000000"/>
              </a:solidFill>
            </a:endParaRPr>
          </a:p>
          <a:p>
            <a:pPr indent="0" lvl="0" marL="0" rtl="0" algn="l">
              <a:lnSpc>
                <a:spcPct val="100000"/>
              </a:lnSpc>
              <a:spcBef>
                <a:spcPts val="1200"/>
              </a:spcBef>
              <a:spcAft>
                <a:spcPts val="0"/>
              </a:spcAft>
              <a:buSzPct val="100000"/>
              <a:buNone/>
            </a:pPr>
            <a:r>
              <a:t/>
            </a:r>
            <a:endParaRPr/>
          </a:p>
        </p:txBody>
      </p:sp>
      <p:sp>
        <p:nvSpPr>
          <p:cNvPr id="120" name="Google Shape;120;p25"/>
          <p:cNvSpPr txBox="1"/>
          <p:nvPr>
            <p:ph idx="1" type="subTitle"/>
          </p:nvPr>
        </p:nvSpPr>
        <p:spPr>
          <a:xfrm>
            <a:off x="3092525" y="3451175"/>
            <a:ext cx="6358200" cy="11538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600"/>
              <a:buNone/>
            </a:pPr>
            <a:r>
              <a:rPr lang="en" sz="1800">
                <a:solidFill>
                  <a:schemeClr val="lt1"/>
                </a:solidFill>
              </a:rPr>
              <a:t>Jaichiddharth Rangasamy Karthigeyan - A20527281</a:t>
            </a:r>
            <a:endParaRPr sz="1800">
              <a:solidFill>
                <a:schemeClr val="lt1"/>
              </a:solidFill>
            </a:endParaRPr>
          </a:p>
          <a:p>
            <a:pPr indent="0" lvl="0" marL="0" rtl="0" algn="l">
              <a:lnSpc>
                <a:spcPct val="100000"/>
              </a:lnSpc>
              <a:spcBef>
                <a:spcPts val="0"/>
              </a:spcBef>
              <a:spcAft>
                <a:spcPts val="0"/>
              </a:spcAft>
              <a:buSzPts val="1600"/>
              <a:buNone/>
            </a:pPr>
            <a:r>
              <a:rPr lang="en">
                <a:solidFill>
                  <a:schemeClr val="lt1"/>
                </a:solidFill>
              </a:rPr>
              <a:t>Sreeved Krishna P S - A20525827 </a:t>
            </a:r>
            <a:endParaRPr>
              <a:solidFill>
                <a:schemeClr val="lt1"/>
              </a:solidFill>
            </a:endParaRPr>
          </a:p>
        </p:txBody>
      </p:sp>
      <p:sp>
        <p:nvSpPr>
          <p:cNvPr id="121" name="Google Shape;121;p25"/>
          <p:cNvSpPr txBox="1"/>
          <p:nvPr/>
        </p:nvSpPr>
        <p:spPr>
          <a:xfrm>
            <a:off x="1017750" y="4619075"/>
            <a:ext cx="6795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122" name="Google Shape;122;p25"/>
          <p:cNvSpPr txBox="1"/>
          <p:nvPr>
            <p:ph idx="1" type="subTitle"/>
          </p:nvPr>
        </p:nvSpPr>
        <p:spPr>
          <a:xfrm>
            <a:off x="311700" y="4431725"/>
            <a:ext cx="5511600" cy="49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600"/>
              <a:buNone/>
            </a:pPr>
            <a:r>
              <a:rPr lang="en" sz="1800">
                <a:solidFill>
                  <a:schemeClr val="lt1"/>
                </a:solidFill>
              </a:rPr>
              <a:t>Professor Dr. Yan Yan</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Adaptive IMLE</a:t>
            </a:r>
            <a:endParaRPr/>
          </a:p>
        </p:txBody>
      </p:sp>
      <p:sp>
        <p:nvSpPr>
          <p:cNvPr id="178" name="Google Shape;178;p34"/>
          <p:cNvSpPr txBox="1"/>
          <p:nvPr/>
        </p:nvSpPr>
        <p:spPr>
          <a:xfrm>
            <a:off x="164225" y="1383975"/>
            <a:ext cx="8878500" cy="365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t>Adaptive IMLE Solution</a:t>
            </a:r>
            <a:endParaRPr b="1" sz="1300"/>
          </a:p>
          <a:p>
            <a:pPr indent="-304800" lvl="0" marL="457200" rtl="0" algn="l">
              <a:lnSpc>
                <a:spcPct val="115000"/>
              </a:lnSpc>
              <a:spcBef>
                <a:spcPts val="1200"/>
              </a:spcBef>
              <a:spcAft>
                <a:spcPts val="0"/>
              </a:spcAft>
              <a:buSzPts val="1200"/>
              <a:buChar char="●"/>
            </a:pPr>
            <a:r>
              <a:rPr b="1" lang="en" sz="1200"/>
              <a:t>Few-Shot Image Generation</a:t>
            </a:r>
            <a:r>
              <a:rPr lang="en" sz="1200"/>
              <a:t>: It is particularly effective for few-shot unconditional image generation, even with as few as 100 data examples.</a:t>
            </a:r>
            <a:endParaRPr sz="1200"/>
          </a:p>
          <a:p>
            <a:pPr indent="-304800" lvl="0" marL="457200" rtl="0" algn="l">
              <a:lnSpc>
                <a:spcPct val="115000"/>
              </a:lnSpc>
              <a:spcBef>
                <a:spcPts val="0"/>
              </a:spcBef>
              <a:spcAft>
                <a:spcPts val="0"/>
              </a:spcAft>
              <a:buSzPts val="1200"/>
              <a:buChar char="●"/>
            </a:pPr>
            <a:r>
              <a:rPr b="1" lang="en" sz="1200"/>
              <a:t>Pre Training-Free</a:t>
            </a:r>
            <a:r>
              <a:rPr lang="en" sz="1200"/>
              <a:t>: Adaptive IMLE can learn from a few samples from scratch without any auxiliary datasets or pretraining.</a:t>
            </a:r>
            <a:endParaRPr sz="1200"/>
          </a:p>
          <a:p>
            <a:pPr indent="-304800" lvl="0" marL="457200" rtl="0" algn="l">
              <a:lnSpc>
                <a:spcPct val="115000"/>
              </a:lnSpc>
              <a:spcBef>
                <a:spcPts val="0"/>
              </a:spcBef>
              <a:spcAft>
                <a:spcPts val="0"/>
              </a:spcAft>
              <a:buSzPts val="1200"/>
              <a:buChar char="●"/>
            </a:pPr>
            <a:r>
              <a:rPr b="1" lang="en" sz="1200"/>
              <a:t>Performance</a:t>
            </a:r>
            <a:r>
              <a:rPr lang="en" sz="1200"/>
              <a:t>: Adaptive IMLE significantly outperforms existing methods in terms of image quality and mode coverage.</a:t>
            </a:r>
            <a:endParaRPr sz="1200"/>
          </a:p>
          <a:p>
            <a:pPr indent="-304800" lvl="0" marL="457200" rtl="0" algn="l">
              <a:lnSpc>
                <a:spcPct val="115000"/>
              </a:lnSpc>
              <a:spcBef>
                <a:spcPts val="0"/>
              </a:spcBef>
              <a:spcAft>
                <a:spcPts val="0"/>
              </a:spcAft>
              <a:buSzPts val="1200"/>
              <a:buChar char="●"/>
            </a:pPr>
            <a:r>
              <a:rPr b="1" lang="en" sz="1200"/>
              <a:t>Adaptation to Training Examples</a:t>
            </a:r>
            <a:r>
              <a:rPr lang="en" sz="1200"/>
              <a:t>: The algorithm adapts to the varying difficulty of different training examples, pulling generated samples towards training examples at an individualized pace.</a:t>
            </a:r>
            <a:endParaRPr b="1"/>
          </a:p>
          <a:p>
            <a:pPr indent="-304800" lvl="0" marL="457200" rtl="0" algn="l">
              <a:lnSpc>
                <a:spcPct val="115000"/>
              </a:lnSpc>
              <a:spcBef>
                <a:spcPts val="0"/>
              </a:spcBef>
              <a:spcAft>
                <a:spcPts val="0"/>
              </a:spcAft>
              <a:buSzPts val="1200"/>
              <a:buChar char="●"/>
            </a:pPr>
            <a:r>
              <a:rPr b="1" lang="en" sz="1200"/>
              <a:t>Mode Coverage</a:t>
            </a:r>
            <a:r>
              <a:rPr lang="en" sz="1200"/>
              <a:t>: It ensures that all modes of the data distribution are covered, which is crucial for generating diverse and high-quality results.</a:t>
            </a:r>
            <a:endParaRPr sz="1200"/>
          </a:p>
          <a:p>
            <a:pPr indent="0" lvl="0" marL="457200" rtl="0" algn="l">
              <a:lnSpc>
                <a:spcPct val="115000"/>
              </a:lnSpc>
              <a:spcBef>
                <a:spcPts val="1200"/>
              </a:spcBef>
              <a:spcAft>
                <a:spcPts val="0"/>
              </a:spcAft>
              <a:buNone/>
            </a:pPr>
            <a:r>
              <a:t/>
            </a:r>
            <a:endParaRPr sz="1200"/>
          </a:p>
          <a:p>
            <a:pPr indent="0" lvl="0" marL="457200" rtl="0" algn="l">
              <a:lnSpc>
                <a:spcPct val="115000"/>
              </a:lnSpc>
              <a:spcBef>
                <a:spcPts val="1200"/>
              </a:spcBef>
              <a:spcAft>
                <a:spcPts val="0"/>
              </a:spcAft>
              <a:buNone/>
            </a:pPr>
            <a:r>
              <a:t/>
            </a:r>
            <a:endParaRPr>
              <a:solidFill>
                <a:schemeClr val="dk2"/>
              </a:solidFill>
              <a:latin typeface="Roboto"/>
              <a:ea typeface="Roboto"/>
              <a:cs typeface="Roboto"/>
              <a:sym typeface="Roboto"/>
            </a:endParaRPr>
          </a:p>
          <a:p>
            <a:pPr indent="0" lvl="0" marL="0" rtl="0" algn="l">
              <a:spcBef>
                <a:spcPts val="1200"/>
              </a:spcBef>
              <a:spcAft>
                <a:spcPts val="0"/>
              </a:spcAft>
              <a:buNone/>
            </a:pPr>
            <a:r>
              <a:t/>
            </a:r>
            <a:endParaRPr sz="1300">
              <a:solidFill>
                <a:schemeClr val="dk2"/>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EVALUATION METRICS</a:t>
            </a:r>
            <a:endParaRPr/>
          </a:p>
        </p:txBody>
      </p:sp>
      <p:sp>
        <p:nvSpPr>
          <p:cNvPr id="184" name="Google Shape;184;p35"/>
          <p:cNvSpPr txBox="1"/>
          <p:nvPr/>
        </p:nvSpPr>
        <p:spPr>
          <a:xfrm>
            <a:off x="80325" y="1328050"/>
            <a:ext cx="8990100" cy="3656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The Fréchet Inception Distance </a:t>
            </a:r>
            <a:r>
              <a:rPr b="1" lang="en">
                <a:solidFill>
                  <a:schemeClr val="dk1"/>
                </a:solidFill>
                <a:latin typeface="Roboto"/>
                <a:ea typeface="Roboto"/>
                <a:cs typeface="Roboto"/>
                <a:sym typeface="Roboto"/>
              </a:rPr>
              <a:t>(FID)</a:t>
            </a:r>
            <a:r>
              <a:rPr lang="en">
                <a:solidFill>
                  <a:schemeClr val="dk1"/>
                </a:solidFill>
                <a:latin typeface="Roboto"/>
                <a:ea typeface="Roboto"/>
                <a:cs typeface="Roboto"/>
                <a:sym typeface="Roboto"/>
              </a:rPr>
              <a:t> to measure the perceptual quality of the generated images, where we randomly generate 5000 images and compute FID between the generated samples and real images in each dataset. </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To evaluate the mode modelling accuracy (</a:t>
            </a:r>
            <a:r>
              <a:rPr b="1" lang="en">
                <a:solidFill>
                  <a:schemeClr val="dk1"/>
                </a:solidFill>
                <a:latin typeface="Roboto"/>
                <a:ea typeface="Roboto"/>
                <a:cs typeface="Roboto"/>
                <a:sym typeface="Roboto"/>
              </a:rPr>
              <a:t>precision)</a:t>
            </a:r>
            <a:r>
              <a:rPr lang="en">
                <a:solidFill>
                  <a:schemeClr val="dk1"/>
                </a:solidFill>
                <a:latin typeface="Roboto"/>
                <a:ea typeface="Roboto"/>
                <a:cs typeface="Roboto"/>
                <a:sym typeface="Roboto"/>
              </a:rPr>
              <a:t> and coverage </a:t>
            </a:r>
            <a:r>
              <a:rPr b="1" lang="en">
                <a:solidFill>
                  <a:schemeClr val="dk1"/>
                </a:solidFill>
                <a:latin typeface="Roboto"/>
                <a:ea typeface="Roboto"/>
                <a:cs typeface="Roboto"/>
                <a:sym typeface="Roboto"/>
              </a:rPr>
              <a:t>(recall)</a:t>
            </a:r>
            <a:r>
              <a:rPr lang="en">
                <a:solidFill>
                  <a:schemeClr val="dk1"/>
                </a:solidFill>
                <a:latin typeface="Roboto"/>
                <a:ea typeface="Roboto"/>
                <a:cs typeface="Roboto"/>
                <a:sym typeface="Roboto"/>
              </a:rPr>
              <a:t>, we use the precision metric to measure the former, and use the recall metric and LPIPS backtracking score to measure the latter.</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For </a:t>
            </a:r>
            <a:r>
              <a:rPr b="1" lang="en">
                <a:solidFill>
                  <a:schemeClr val="dk1"/>
                </a:solidFill>
                <a:latin typeface="Roboto"/>
                <a:ea typeface="Roboto"/>
                <a:cs typeface="Roboto"/>
                <a:sym typeface="Roboto"/>
              </a:rPr>
              <a:t>LPIPS </a:t>
            </a:r>
            <a:r>
              <a:rPr lang="en">
                <a:solidFill>
                  <a:schemeClr val="dk1"/>
                </a:solidFill>
                <a:latin typeface="Roboto"/>
                <a:ea typeface="Roboto"/>
                <a:cs typeface="Roboto"/>
                <a:sym typeface="Roboto"/>
              </a:rPr>
              <a:t>backtracking, we use 90% of the full dataset for training and evaluate the metric using the remaining 10% of the dataset</a:t>
            </a:r>
            <a:endParaRPr>
              <a:solidFill>
                <a:schemeClr val="dk1"/>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QUANTITATIVE RESULTS</a:t>
            </a:r>
            <a:endParaRPr/>
          </a:p>
        </p:txBody>
      </p:sp>
      <p:sp>
        <p:nvSpPr>
          <p:cNvPr id="190" name="Google Shape;190;p36"/>
          <p:cNvSpPr txBox="1"/>
          <p:nvPr/>
        </p:nvSpPr>
        <p:spPr>
          <a:xfrm>
            <a:off x="132775" y="1383900"/>
            <a:ext cx="8878500" cy="37596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300">
              <a:solidFill>
                <a:schemeClr val="dk1"/>
              </a:solidFill>
              <a:latin typeface="Roboto"/>
              <a:ea typeface="Roboto"/>
              <a:cs typeface="Roboto"/>
              <a:sym typeface="Roboto"/>
            </a:endParaRPr>
          </a:p>
          <a:p>
            <a:pPr indent="-311150" lvl="0" marL="457200" rtl="0" algn="l">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Comparison of image quality, as measured by FID between real data and </a:t>
            </a:r>
            <a:endParaRPr sz="1300">
              <a:solidFill>
                <a:schemeClr val="dk1"/>
              </a:solidFill>
              <a:latin typeface="Roboto"/>
              <a:ea typeface="Roboto"/>
              <a:cs typeface="Roboto"/>
              <a:sym typeface="Roboto"/>
            </a:endParaRPr>
          </a:p>
          <a:p>
            <a:pPr indent="0" lvl="0" marL="457200" rtl="0" algn="l">
              <a:spcBef>
                <a:spcPts val="0"/>
              </a:spcBef>
              <a:spcAft>
                <a:spcPts val="0"/>
              </a:spcAft>
              <a:buNone/>
            </a:pPr>
            <a:r>
              <a:rPr lang="en" sz="1300">
                <a:solidFill>
                  <a:schemeClr val="dk1"/>
                </a:solidFill>
                <a:latin typeface="Roboto"/>
                <a:ea typeface="Roboto"/>
                <a:cs typeface="Roboto"/>
                <a:sym typeface="Roboto"/>
              </a:rPr>
              <a:t>5000 randomly generated samples from each method. </a:t>
            </a:r>
            <a:endParaRPr sz="1300">
              <a:solidFill>
                <a:schemeClr val="dk1"/>
              </a:solidFill>
              <a:latin typeface="Roboto"/>
              <a:ea typeface="Roboto"/>
              <a:cs typeface="Roboto"/>
              <a:sym typeface="Roboto"/>
            </a:endParaRPr>
          </a:p>
          <a:p>
            <a:pPr indent="0" lvl="0" marL="457200" rtl="0" algn="l">
              <a:spcBef>
                <a:spcPts val="0"/>
              </a:spcBef>
              <a:spcAft>
                <a:spcPts val="0"/>
              </a:spcAft>
              <a:buNone/>
            </a:pPr>
            <a:r>
              <a:t/>
            </a:r>
            <a:endParaRPr sz="1300">
              <a:solidFill>
                <a:schemeClr val="dk1"/>
              </a:solidFill>
              <a:latin typeface="Roboto"/>
              <a:ea typeface="Roboto"/>
              <a:cs typeface="Roboto"/>
              <a:sym typeface="Roboto"/>
            </a:endParaRPr>
          </a:p>
          <a:p>
            <a:pPr indent="-311150" lvl="0" marL="457200" rtl="0" algn="l">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Lower FID value is better.</a:t>
            </a:r>
            <a:endParaRPr sz="1300">
              <a:solidFill>
                <a:schemeClr val="dk1"/>
              </a:solidFill>
              <a:latin typeface="Roboto"/>
              <a:ea typeface="Roboto"/>
              <a:cs typeface="Roboto"/>
              <a:sym typeface="Roboto"/>
            </a:endParaRPr>
          </a:p>
          <a:p>
            <a:pPr indent="0" lvl="0" marL="457200" rtl="0" algn="l">
              <a:spcBef>
                <a:spcPts val="0"/>
              </a:spcBef>
              <a:spcAft>
                <a:spcPts val="0"/>
              </a:spcAft>
              <a:buNone/>
            </a:pPr>
            <a:r>
              <a:rPr lang="en" sz="1300">
                <a:solidFill>
                  <a:schemeClr val="dk1"/>
                </a:solidFill>
                <a:latin typeface="Roboto"/>
                <a:ea typeface="Roboto"/>
                <a:cs typeface="Roboto"/>
                <a:sym typeface="Roboto"/>
              </a:rPr>
              <a:t>(We choose an input latent dimension of 1024, m = 10000 and a tightening coefficient δ = 0.98. We train our model for less than 200k iterations with a mini-batch size of 4 using the Adam optimizer with a learning rate of </a:t>
            </a:r>
            <a:endParaRPr sz="1300">
              <a:solidFill>
                <a:schemeClr val="dk1"/>
              </a:solidFill>
              <a:latin typeface="Roboto"/>
              <a:ea typeface="Roboto"/>
              <a:cs typeface="Roboto"/>
              <a:sym typeface="Roboto"/>
            </a:endParaRPr>
          </a:p>
          <a:p>
            <a:pPr indent="0" lvl="0" marL="457200" rtl="0" algn="l">
              <a:spcBef>
                <a:spcPts val="0"/>
              </a:spcBef>
              <a:spcAft>
                <a:spcPts val="0"/>
              </a:spcAft>
              <a:buNone/>
            </a:pPr>
            <a:r>
              <a:rPr lang="en" sz="1300">
                <a:solidFill>
                  <a:schemeClr val="dk1"/>
                </a:solidFill>
                <a:latin typeface="Roboto"/>
                <a:ea typeface="Roboto"/>
                <a:cs typeface="Roboto"/>
                <a:sym typeface="Roboto"/>
              </a:rPr>
              <a:t>2 × 10−6 on a single NVIDIA V100 GPU)</a:t>
            </a:r>
            <a:endParaRPr sz="1300">
              <a:solidFill>
                <a:schemeClr val="dk1"/>
              </a:solidFill>
              <a:latin typeface="Roboto"/>
              <a:ea typeface="Roboto"/>
              <a:cs typeface="Roboto"/>
              <a:sym typeface="Roboto"/>
            </a:endParaRPr>
          </a:p>
          <a:p>
            <a:pPr indent="0" lvl="0" marL="0" rtl="0" algn="l">
              <a:spcBef>
                <a:spcPts val="0"/>
              </a:spcBef>
              <a:spcAft>
                <a:spcPts val="0"/>
              </a:spcAft>
              <a:buNone/>
            </a:pPr>
            <a:r>
              <a:t/>
            </a:r>
            <a:endParaRPr sz="1300">
              <a:solidFill>
                <a:schemeClr val="dk1"/>
              </a:solidFill>
              <a:latin typeface="Roboto"/>
              <a:ea typeface="Roboto"/>
              <a:cs typeface="Roboto"/>
              <a:sym typeface="Roboto"/>
            </a:endParaRPr>
          </a:p>
        </p:txBody>
      </p:sp>
      <p:graphicFrame>
        <p:nvGraphicFramePr>
          <p:cNvPr id="191" name="Google Shape;191;p36"/>
          <p:cNvGraphicFramePr/>
          <p:nvPr/>
        </p:nvGraphicFramePr>
        <p:xfrm>
          <a:off x="505025" y="3564425"/>
          <a:ext cx="3000000" cy="3000000"/>
        </p:xfrm>
        <a:graphic>
          <a:graphicData uri="http://schemas.openxmlformats.org/drawingml/2006/table">
            <a:tbl>
              <a:tblPr>
                <a:noFill/>
                <a:tableStyleId>{D5D65244-7DDE-4EA1-ACD2-4E6FF373BF75}</a:tableStyleId>
              </a:tblPr>
              <a:tblGrid>
                <a:gridCol w="1449975"/>
                <a:gridCol w="1142375"/>
                <a:gridCol w="1296175"/>
                <a:gridCol w="1296175"/>
                <a:gridCol w="1296175"/>
                <a:gridCol w="1296175"/>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Obama</a:t>
                      </a:r>
                      <a:endParaRPr/>
                    </a:p>
                  </a:txBody>
                  <a:tcPr marT="91425" marB="91425" marR="91425" marL="91425"/>
                </a:tc>
                <a:tc>
                  <a:txBody>
                    <a:bodyPr/>
                    <a:lstStyle/>
                    <a:p>
                      <a:pPr indent="0" lvl="0" marL="0" rtl="0" algn="l">
                        <a:spcBef>
                          <a:spcPts val="0"/>
                        </a:spcBef>
                        <a:spcAft>
                          <a:spcPts val="0"/>
                        </a:spcAft>
                        <a:buNone/>
                      </a:pPr>
                      <a:r>
                        <a:rPr lang="en"/>
                        <a:t>Panda</a:t>
                      </a:r>
                      <a:endParaRPr/>
                    </a:p>
                  </a:txBody>
                  <a:tcPr marT="91425" marB="91425" marR="91425" marL="91425"/>
                </a:tc>
                <a:tc>
                  <a:txBody>
                    <a:bodyPr/>
                    <a:lstStyle/>
                    <a:p>
                      <a:pPr indent="0" lvl="0" marL="0" rtl="0" algn="l">
                        <a:spcBef>
                          <a:spcPts val="0"/>
                        </a:spcBef>
                        <a:spcAft>
                          <a:spcPts val="0"/>
                        </a:spcAft>
                        <a:buNone/>
                      </a:pPr>
                      <a:r>
                        <a:rPr lang="en"/>
                        <a:t>Cat</a:t>
                      </a:r>
                      <a:endParaRPr/>
                    </a:p>
                  </a:txBody>
                  <a:tcPr marT="91425" marB="91425" marR="91425" marL="91425"/>
                </a:tc>
                <a:tc>
                  <a:txBody>
                    <a:bodyPr/>
                    <a:lstStyle/>
                    <a:p>
                      <a:pPr indent="0" lvl="0" marL="0" rtl="0" algn="l">
                        <a:spcBef>
                          <a:spcPts val="0"/>
                        </a:spcBef>
                        <a:spcAft>
                          <a:spcPts val="0"/>
                        </a:spcAft>
                        <a:buNone/>
                      </a:pPr>
                      <a:r>
                        <a:rPr lang="en"/>
                        <a:t>Dog</a:t>
                      </a:r>
                      <a:endParaRPr/>
                    </a:p>
                  </a:txBody>
                  <a:tcPr marT="91425" marB="91425" marR="91425" marL="91425"/>
                </a:tc>
                <a:tc>
                  <a:txBody>
                    <a:bodyPr/>
                    <a:lstStyle/>
                    <a:p>
                      <a:pPr indent="0" lvl="0" marL="0" rtl="0" algn="l">
                        <a:spcBef>
                          <a:spcPts val="0"/>
                        </a:spcBef>
                        <a:spcAft>
                          <a:spcPts val="0"/>
                        </a:spcAft>
                        <a:buNone/>
                      </a:pPr>
                      <a:r>
                        <a:rPr lang="en"/>
                        <a:t>FHHQ subset</a:t>
                      </a:r>
                      <a:endParaRPr/>
                    </a:p>
                  </a:txBody>
                  <a:tcPr marT="91425" marB="91425" marR="91425" marL="91425"/>
                </a:tc>
              </a:tr>
              <a:tr h="381000">
                <a:tc>
                  <a:txBody>
                    <a:bodyPr/>
                    <a:lstStyle/>
                    <a:p>
                      <a:pPr indent="0" lvl="0" marL="0" rtl="0" algn="l">
                        <a:spcBef>
                          <a:spcPts val="0"/>
                        </a:spcBef>
                        <a:spcAft>
                          <a:spcPts val="0"/>
                        </a:spcAft>
                        <a:buNone/>
                      </a:pPr>
                      <a:r>
                        <a:rPr lang="en"/>
                        <a:t>FastGAN</a:t>
                      </a:r>
                      <a:endParaRPr/>
                    </a:p>
                  </a:txBody>
                  <a:tcPr marT="91425" marB="91425" marR="91425" marL="91425"/>
                </a:tc>
                <a:tc>
                  <a:txBody>
                    <a:bodyPr/>
                    <a:lstStyle/>
                    <a:p>
                      <a:pPr indent="0" lvl="0" marL="0" rtl="0" algn="l">
                        <a:spcBef>
                          <a:spcPts val="0"/>
                        </a:spcBef>
                        <a:spcAft>
                          <a:spcPts val="0"/>
                        </a:spcAft>
                        <a:buNone/>
                      </a:pPr>
                      <a:r>
                        <a:rPr lang="en"/>
                        <a:t>41.1</a:t>
                      </a:r>
                      <a:endParaRPr/>
                    </a:p>
                  </a:txBody>
                  <a:tcPr marT="91425" marB="91425" marR="91425" marL="91425"/>
                </a:tc>
                <a:tc>
                  <a:txBody>
                    <a:bodyPr/>
                    <a:lstStyle/>
                    <a:p>
                      <a:pPr indent="0" lvl="0" marL="0" rtl="0" algn="l">
                        <a:spcBef>
                          <a:spcPts val="0"/>
                        </a:spcBef>
                        <a:spcAft>
                          <a:spcPts val="0"/>
                        </a:spcAft>
                        <a:buNone/>
                      </a:pPr>
                      <a:r>
                        <a:rPr lang="en"/>
                        <a:t>10.0</a:t>
                      </a:r>
                      <a:endParaRPr/>
                    </a:p>
                  </a:txBody>
                  <a:tcPr marT="91425" marB="91425" marR="91425" marL="91425"/>
                </a:tc>
                <a:tc>
                  <a:txBody>
                    <a:bodyPr/>
                    <a:lstStyle/>
                    <a:p>
                      <a:pPr indent="0" lvl="0" marL="0" rtl="0" algn="l">
                        <a:spcBef>
                          <a:spcPts val="0"/>
                        </a:spcBef>
                        <a:spcAft>
                          <a:spcPts val="0"/>
                        </a:spcAft>
                        <a:buNone/>
                      </a:pPr>
                      <a:r>
                        <a:rPr lang="en"/>
                        <a:t>35.1</a:t>
                      </a:r>
                      <a:endParaRPr/>
                    </a:p>
                  </a:txBody>
                  <a:tcPr marT="91425" marB="91425" marR="91425" marL="91425"/>
                </a:tc>
                <a:tc>
                  <a:txBody>
                    <a:bodyPr/>
                    <a:lstStyle/>
                    <a:p>
                      <a:pPr indent="0" lvl="0" marL="0" rtl="0" algn="l">
                        <a:spcBef>
                          <a:spcPts val="0"/>
                        </a:spcBef>
                        <a:spcAft>
                          <a:spcPts val="0"/>
                        </a:spcAft>
                        <a:buNone/>
                      </a:pPr>
                      <a:r>
                        <a:rPr lang="en"/>
                        <a:t>50.7</a:t>
                      </a:r>
                      <a:endParaRPr/>
                    </a:p>
                  </a:txBody>
                  <a:tcPr marT="91425" marB="91425" marR="91425" marL="91425"/>
                </a:tc>
                <a:tc>
                  <a:txBody>
                    <a:bodyPr/>
                    <a:lstStyle/>
                    <a:p>
                      <a:pPr indent="0" lvl="0" marL="0" rtl="0" algn="l">
                        <a:spcBef>
                          <a:spcPts val="0"/>
                        </a:spcBef>
                        <a:spcAft>
                          <a:spcPts val="0"/>
                        </a:spcAft>
                        <a:buNone/>
                      </a:pPr>
                      <a:r>
                        <a:rPr lang="en"/>
                        <a:t>54.2</a:t>
                      </a:r>
                      <a:endParaRPr/>
                    </a:p>
                  </a:txBody>
                  <a:tcPr marT="91425" marB="91425" marR="91425" marL="91425"/>
                </a:tc>
              </a:tr>
              <a:tr h="381000">
                <a:tc>
                  <a:txBody>
                    <a:bodyPr/>
                    <a:lstStyle/>
                    <a:p>
                      <a:pPr indent="0" lvl="0" marL="0" rtl="0" algn="l">
                        <a:spcBef>
                          <a:spcPts val="0"/>
                        </a:spcBef>
                        <a:spcAft>
                          <a:spcPts val="0"/>
                        </a:spcAft>
                        <a:buNone/>
                      </a:pPr>
                      <a:r>
                        <a:rPr lang="en"/>
                        <a:t>Adaptive IMLE</a:t>
                      </a:r>
                      <a:endParaRPr/>
                    </a:p>
                  </a:txBody>
                  <a:tcPr marT="91425" marB="91425" marR="91425" marL="91425"/>
                </a:tc>
                <a:tc>
                  <a:txBody>
                    <a:bodyPr/>
                    <a:lstStyle/>
                    <a:p>
                      <a:pPr indent="0" lvl="0" marL="0" rtl="0" algn="l">
                        <a:spcBef>
                          <a:spcPts val="0"/>
                        </a:spcBef>
                        <a:spcAft>
                          <a:spcPts val="0"/>
                        </a:spcAft>
                        <a:buNone/>
                      </a:pPr>
                      <a:r>
                        <a:rPr lang="en"/>
                        <a:t>25.0</a:t>
                      </a:r>
                      <a:endParaRPr/>
                    </a:p>
                  </a:txBody>
                  <a:tcPr marT="91425" marB="91425" marR="91425" marL="91425"/>
                </a:tc>
                <a:tc>
                  <a:txBody>
                    <a:bodyPr/>
                    <a:lstStyle/>
                    <a:p>
                      <a:pPr indent="0" lvl="0" marL="0" rtl="0" algn="l">
                        <a:spcBef>
                          <a:spcPts val="0"/>
                        </a:spcBef>
                        <a:spcAft>
                          <a:spcPts val="0"/>
                        </a:spcAft>
                        <a:buNone/>
                      </a:pPr>
                      <a:r>
                        <a:rPr lang="en"/>
                        <a:t>7.6</a:t>
                      </a:r>
                      <a:endParaRPr/>
                    </a:p>
                  </a:txBody>
                  <a:tcPr marT="91425" marB="91425" marR="91425" marL="91425"/>
                </a:tc>
                <a:tc>
                  <a:txBody>
                    <a:bodyPr/>
                    <a:lstStyle/>
                    <a:p>
                      <a:pPr indent="0" lvl="0" marL="0" rtl="0" algn="l">
                        <a:spcBef>
                          <a:spcPts val="0"/>
                        </a:spcBef>
                        <a:spcAft>
                          <a:spcPts val="0"/>
                        </a:spcAft>
                        <a:buNone/>
                      </a:pPr>
                      <a:r>
                        <a:rPr lang="en"/>
                        <a:t>24.9</a:t>
                      </a:r>
                      <a:endParaRPr/>
                    </a:p>
                  </a:txBody>
                  <a:tcPr marT="91425" marB="91425" marR="91425" marL="91425"/>
                </a:tc>
                <a:tc>
                  <a:txBody>
                    <a:bodyPr/>
                    <a:lstStyle/>
                    <a:p>
                      <a:pPr indent="0" lvl="0" marL="0" rtl="0" algn="l">
                        <a:spcBef>
                          <a:spcPts val="0"/>
                        </a:spcBef>
                        <a:spcAft>
                          <a:spcPts val="0"/>
                        </a:spcAft>
                        <a:buNone/>
                      </a:pPr>
                      <a:r>
                        <a:rPr lang="en"/>
                        <a:t>43.0</a:t>
                      </a:r>
                      <a:endParaRPr/>
                    </a:p>
                  </a:txBody>
                  <a:tcPr marT="91425" marB="91425" marR="91425" marL="91425"/>
                </a:tc>
                <a:tc>
                  <a:txBody>
                    <a:bodyPr/>
                    <a:lstStyle/>
                    <a:p>
                      <a:pPr indent="0" lvl="0" marL="0" rtl="0" algn="l">
                        <a:spcBef>
                          <a:spcPts val="0"/>
                        </a:spcBef>
                        <a:spcAft>
                          <a:spcPts val="0"/>
                        </a:spcAft>
                        <a:buNone/>
                      </a:pPr>
                      <a:r>
                        <a:rPr lang="en"/>
                        <a:t>33.2</a:t>
                      </a:r>
                      <a:endParaRPr/>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QUANTITATIVE RESULTS</a:t>
            </a:r>
            <a:endParaRPr/>
          </a:p>
        </p:txBody>
      </p:sp>
      <p:sp>
        <p:nvSpPr>
          <p:cNvPr id="197" name="Google Shape;197;p37"/>
          <p:cNvSpPr txBox="1"/>
          <p:nvPr/>
        </p:nvSpPr>
        <p:spPr>
          <a:xfrm>
            <a:off x="132775" y="1369975"/>
            <a:ext cx="8878500" cy="3719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300">
              <a:solidFill>
                <a:schemeClr val="dk1"/>
              </a:solidFill>
              <a:latin typeface="Roboto"/>
              <a:ea typeface="Roboto"/>
              <a:cs typeface="Roboto"/>
              <a:sym typeface="Roboto"/>
            </a:endParaRPr>
          </a:p>
          <a:p>
            <a:pPr indent="0" lvl="0" marL="457200" rtl="0" algn="l">
              <a:spcBef>
                <a:spcPts val="0"/>
              </a:spcBef>
              <a:spcAft>
                <a:spcPts val="0"/>
              </a:spcAft>
              <a:buNone/>
            </a:pPr>
            <a:r>
              <a:t/>
            </a:r>
            <a:endParaRPr sz="1300">
              <a:solidFill>
                <a:schemeClr val="dk1"/>
              </a:solidFill>
              <a:latin typeface="Roboto"/>
              <a:ea typeface="Roboto"/>
              <a:cs typeface="Roboto"/>
              <a:sym typeface="Roboto"/>
            </a:endParaRPr>
          </a:p>
          <a:p>
            <a:pPr indent="-311150" lvl="0" marL="457200" rtl="0" algn="l">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Precision and recall are computed for 1000 randomly generated samples and the target dataset. </a:t>
            </a:r>
            <a:endParaRPr sz="1300">
              <a:solidFill>
                <a:schemeClr val="dk1"/>
              </a:solidFill>
              <a:latin typeface="Roboto"/>
              <a:ea typeface="Roboto"/>
              <a:cs typeface="Roboto"/>
              <a:sym typeface="Roboto"/>
            </a:endParaRPr>
          </a:p>
          <a:p>
            <a:pPr indent="-311150" lvl="0" marL="457200" rtl="0" algn="l">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Higher precision shows better fitting to the target dataset, while higher recall corresponds to better mode coverage.</a:t>
            </a:r>
            <a:endParaRPr sz="1300">
              <a:solidFill>
                <a:schemeClr val="dk1"/>
              </a:solidFill>
              <a:latin typeface="Roboto"/>
              <a:ea typeface="Roboto"/>
              <a:cs typeface="Roboto"/>
              <a:sym typeface="Roboto"/>
            </a:endParaRPr>
          </a:p>
          <a:p>
            <a:pPr indent="0" lvl="0" marL="457200" rtl="0" algn="l">
              <a:spcBef>
                <a:spcPts val="0"/>
              </a:spcBef>
              <a:spcAft>
                <a:spcPts val="0"/>
              </a:spcAft>
              <a:buNone/>
            </a:pPr>
            <a:r>
              <a:t/>
            </a:r>
            <a:endParaRPr sz="1300">
              <a:solidFill>
                <a:schemeClr val="dk1"/>
              </a:solidFill>
              <a:latin typeface="Roboto"/>
              <a:ea typeface="Roboto"/>
              <a:cs typeface="Roboto"/>
              <a:sym typeface="Roboto"/>
            </a:endParaRPr>
          </a:p>
        </p:txBody>
      </p:sp>
      <p:graphicFrame>
        <p:nvGraphicFramePr>
          <p:cNvPr id="198" name="Google Shape;198;p37"/>
          <p:cNvGraphicFramePr/>
          <p:nvPr/>
        </p:nvGraphicFramePr>
        <p:xfrm>
          <a:off x="311725" y="3314525"/>
          <a:ext cx="3000000" cy="3000000"/>
        </p:xfrm>
        <a:graphic>
          <a:graphicData uri="http://schemas.openxmlformats.org/drawingml/2006/table">
            <a:tbl>
              <a:tblPr>
                <a:noFill/>
                <a:tableStyleId>{D5D65244-7DDE-4EA1-ACD2-4E6FF373BF75}</a:tableStyleId>
              </a:tblPr>
              <a:tblGrid>
                <a:gridCol w="914225"/>
                <a:gridCol w="811475"/>
                <a:gridCol w="615700"/>
                <a:gridCol w="818475"/>
                <a:gridCol w="643700"/>
                <a:gridCol w="820625"/>
                <a:gridCol w="627550"/>
                <a:gridCol w="855575"/>
                <a:gridCol w="634525"/>
                <a:gridCol w="818450"/>
                <a:gridCol w="713575"/>
              </a:tblGrid>
              <a:tr h="437875">
                <a:tc>
                  <a:txBody>
                    <a:bodyPr/>
                    <a:lstStyle/>
                    <a:p>
                      <a:pPr indent="0" lvl="0" marL="0" rtl="0" algn="l">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t>P</a:t>
                      </a:r>
                      <a:r>
                        <a:rPr lang="en" sz="1200"/>
                        <a:t>recision</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t>Recall</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t>Precision</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t>Recall</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t>Precision</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t>Recall</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t>Precision</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t>Recall</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t>Precision</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t>Recall</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300"/>
                        <a:t>FastGAN</a:t>
                      </a:r>
                      <a:endParaRPr sz="13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0.92</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0.09</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0.96</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0.16</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0.97</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0.08</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0.96</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0.19</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0.91</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0.13</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Adaptive IMLE</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0.99</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0.68</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0.98</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0.63</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0.98</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0.86</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0.97</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0.61</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0.99</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0.77</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99" name="Google Shape;199;p37"/>
          <p:cNvSpPr txBox="1"/>
          <p:nvPr/>
        </p:nvSpPr>
        <p:spPr>
          <a:xfrm>
            <a:off x="1352650" y="3056000"/>
            <a:ext cx="1265400" cy="2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Obama</a:t>
            </a:r>
            <a:endParaRPr sz="1300">
              <a:solidFill>
                <a:schemeClr val="dk2"/>
              </a:solidFill>
              <a:latin typeface="Roboto"/>
              <a:ea typeface="Roboto"/>
              <a:cs typeface="Roboto"/>
              <a:sym typeface="Roboto"/>
            </a:endParaRPr>
          </a:p>
        </p:txBody>
      </p:sp>
      <p:sp>
        <p:nvSpPr>
          <p:cNvPr id="200" name="Google Shape;200;p37"/>
          <p:cNvSpPr txBox="1"/>
          <p:nvPr/>
        </p:nvSpPr>
        <p:spPr>
          <a:xfrm>
            <a:off x="2653125" y="3034400"/>
            <a:ext cx="1462500" cy="25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Panda</a:t>
            </a:r>
            <a:endParaRPr sz="1300">
              <a:solidFill>
                <a:schemeClr val="dk2"/>
              </a:solidFill>
              <a:latin typeface="Roboto"/>
              <a:ea typeface="Roboto"/>
              <a:cs typeface="Roboto"/>
              <a:sym typeface="Roboto"/>
            </a:endParaRPr>
          </a:p>
        </p:txBody>
      </p:sp>
      <p:sp>
        <p:nvSpPr>
          <p:cNvPr id="201" name="Google Shape;201;p37"/>
          <p:cNvSpPr txBox="1"/>
          <p:nvPr/>
        </p:nvSpPr>
        <p:spPr>
          <a:xfrm>
            <a:off x="4117650" y="3034400"/>
            <a:ext cx="9087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Cat</a:t>
            </a:r>
            <a:endParaRPr sz="1300">
              <a:solidFill>
                <a:schemeClr val="dk2"/>
              </a:solidFill>
              <a:latin typeface="Roboto"/>
              <a:ea typeface="Roboto"/>
              <a:cs typeface="Roboto"/>
              <a:sym typeface="Roboto"/>
            </a:endParaRPr>
          </a:p>
        </p:txBody>
      </p:sp>
      <p:sp>
        <p:nvSpPr>
          <p:cNvPr id="202" name="Google Shape;202;p37"/>
          <p:cNvSpPr txBox="1"/>
          <p:nvPr/>
        </p:nvSpPr>
        <p:spPr>
          <a:xfrm>
            <a:off x="5435300" y="1782450"/>
            <a:ext cx="14100" cy="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sp>
        <p:nvSpPr>
          <p:cNvPr id="203" name="Google Shape;203;p37"/>
          <p:cNvSpPr txBox="1"/>
          <p:nvPr/>
        </p:nvSpPr>
        <p:spPr>
          <a:xfrm>
            <a:off x="5612425" y="3034400"/>
            <a:ext cx="510300" cy="25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Dog</a:t>
            </a:r>
            <a:endParaRPr sz="1300">
              <a:solidFill>
                <a:schemeClr val="dk2"/>
              </a:solidFill>
              <a:latin typeface="Roboto"/>
              <a:ea typeface="Roboto"/>
              <a:cs typeface="Roboto"/>
              <a:sym typeface="Roboto"/>
            </a:endParaRPr>
          </a:p>
        </p:txBody>
      </p:sp>
      <p:sp>
        <p:nvSpPr>
          <p:cNvPr id="204" name="Google Shape;204;p37"/>
          <p:cNvSpPr txBox="1"/>
          <p:nvPr/>
        </p:nvSpPr>
        <p:spPr>
          <a:xfrm>
            <a:off x="7053575" y="3034400"/>
            <a:ext cx="1265400" cy="25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FHHQ subset</a:t>
            </a:r>
            <a:endParaRPr sz="1300">
              <a:solidFill>
                <a:schemeClr val="dk2"/>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QUANTITATIVE RESULTS</a:t>
            </a:r>
            <a:endParaRPr/>
          </a:p>
        </p:txBody>
      </p:sp>
      <p:sp>
        <p:nvSpPr>
          <p:cNvPr id="210" name="Google Shape;210;p38"/>
          <p:cNvSpPr txBox="1"/>
          <p:nvPr/>
        </p:nvSpPr>
        <p:spPr>
          <a:xfrm>
            <a:off x="164225" y="1383975"/>
            <a:ext cx="8878500" cy="37596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300">
              <a:solidFill>
                <a:schemeClr val="dk2"/>
              </a:solidFill>
              <a:latin typeface="Roboto"/>
              <a:ea typeface="Roboto"/>
              <a:cs typeface="Roboto"/>
              <a:sym typeface="Roboto"/>
            </a:endParaRPr>
          </a:p>
          <a:p>
            <a:pPr indent="0" lvl="0" marL="457200" rtl="0" algn="l">
              <a:spcBef>
                <a:spcPts val="0"/>
              </a:spcBef>
              <a:spcAft>
                <a:spcPts val="0"/>
              </a:spcAft>
              <a:buNone/>
            </a:pPr>
            <a:r>
              <a:t/>
            </a:r>
            <a:endParaRPr sz="1300">
              <a:solidFill>
                <a:schemeClr val="dk2"/>
              </a:solidFill>
              <a:latin typeface="Roboto"/>
              <a:ea typeface="Roboto"/>
              <a:cs typeface="Roboto"/>
              <a:sym typeface="Roboto"/>
            </a:endParaRPr>
          </a:p>
          <a:p>
            <a:pPr indent="-311150" lvl="0" marL="457200" rtl="0" algn="l">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LPIPS below represents LPIPS backtracking score (Liu et al., 2021). For this metric, each model is trained on 90% of the dataset. </a:t>
            </a:r>
            <a:endParaRPr sz="1300">
              <a:solidFill>
                <a:schemeClr val="dk1"/>
              </a:solidFill>
              <a:latin typeface="Roboto"/>
              <a:ea typeface="Roboto"/>
              <a:cs typeface="Roboto"/>
              <a:sym typeface="Roboto"/>
            </a:endParaRPr>
          </a:p>
          <a:p>
            <a:pPr indent="-311150" lvl="0" marL="457200" rtl="0" algn="l">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The resulting model is used to backtrack in the latent space and reconstruct the remaining 10%. </a:t>
            </a:r>
            <a:endParaRPr sz="1300">
              <a:solidFill>
                <a:schemeClr val="dk1"/>
              </a:solidFill>
              <a:latin typeface="Roboto"/>
              <a:ea typeface="Roboto"/>
              <a:cs typeface="Roboto"/>
              <a:sym typeface="Roboto"/>
            </a:endParaRPr>
          </a:p>
          <a:p>
            <a:pPr indent="-311150" lvl="0" marL="457200" rtl="0" algn="l">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Lower LPIPS backtracking score shows better mode coverage of the training data. </a:t>
            </a:r>
            <a:endParaRPr sz="1300">
              <a:solidFill>
                <a:schemeClr val="dk1"/>
              </a:solidFill>
              <a:latin typeface="Roboto"/>
              <a:ea typeface="Roboto"/>
              <a:cs typeface="Roboto"/>
              <a:sym typeface="Roboto"/>
            </a:endParaRPr>
          </a:p>
        </p:txBody>
      </p:sp>
      <p:graphicFrame>
        <p:nvGraphicFramePr>
          <p:cNvPr id="211" name="Google Shape;211;p38"/>
          <p:cNvGraphicFramePr/>
          <p:nvPr/>
        </p:nvGraphicFramePr>
        <p:xfrm>
          <a:off x="463075" y="3564450"/>
          <a:ext cx="3000000" cy="3000000"/>
        </p:xfrm>
        <a:graphic>
          <a:graphicData uri="http://schemas.openxmlformats.org/drawingml/2006/table">
            <a:tbl>
              <a:tblPr>
                <a:noFill/>
                <a:tableStyleId>{D5D65244-7DDE-4EA1-ACD2-4E6FF373BF75}</a:tableStyleId>
              </a:tblPr>
              <a:tblGrid>
                <a:gridCol w="1449975"/>
                <a:gridCol w="1142375"/>
                <a:gridCol w="1296175"/>
                <a:gridCol w="1296175"/>
                <a:gridCol w="1296175"/>
                <a:gridCol w="1296175"/>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Obama</a:t>
                      </a:r>
                      <a:endParaRPr/>
                    </a:p>
                  </a:txBody>
                  <a:tcPr marT="91425" marB="91425" marR="91425" marL="91425"/>
                </a:tc>
                <a:tc>
                  <a:txBody>
                    <a:bodyPr/>
                    <a:lstStyle/>
                    <a:p>
                      <a:pPr indent="0" lvl="0" marL="0" rtl="0" algn="l">
                        <a:spcBef>
                          <a:spcPts val="0"/>
                        </a:spcBef>
                        <a:spcAft>
                          <a:spcPts val="0"/>
                        </a:spcAft>
                        <a:buNone/>
                      </a:pPr>
                      <a:r>
                        <a:rPr lang="en"/>
                        <a:t>Panda</a:t>
                      </a:r>
                      <a:endParaRPr/>
                    </a:p>
                  </a:txBody>
                  <a:tcPr marT="91425" marB="91425" marR="91425" marL="91425"/>
                </a:tc>
                <a:tc>
                  <a:txBody>
                    <a:bodyPr/>
                    <a:lstStyle/>
                    <a:p>
                      <a:pPr indent="0" lvl="0" marL="0" rtl="0" algn="l">
                        <a:spcBef>
                          <a:spcPts val="0"/>
                        </a:spcBef>
                        <a:spcAft>
                          <a:spcPts val="0"/>
                        </a:spcAft>
                        <a:buNone/>
                      </a:pPr>
                      <a:r>
                        <a:rPr lang="en"/>
                        <a:t>Cat</a:t>
                      </a:r>
                      <a:endParaRPr/>
                    </a:p>
                  </a:txBody>
                  <a:tcPr marT="91425" marB="91425" marR="91425" marL="91425"/>
                </a:tc>
                <a:tc>
                  <a:txBody>
                    <a:bodyPr/>
                    <a:lstStyle/>
                    <a:p>
                      <a:pPr indent="0" lvl="0" marL="0" rtl="0" algn="l">
                        <a:spcBef>
                          <a:spcPts val="0"/>
                        </a:spcBef>
                        <a:spcAft>
                          <a:spcPts val="0"/>
                        </a:spcAft>
                        <a:buNone/>
                      </a:pPr>
                      <a:r>
                        <a:rPr lang="en"/>
                        <a:t>Dog</a:t>
                      </a:r>
                      <a:endParaRPr/>
                    </a:p>
                  </a:txBody>
                  <a:tcPr marT="91425" marB="91425" marR="91425" marL="91425"/>
                </a:tc>
                <a:tc>
                  <a:txBody>
                    <a:bodyPr/>
                    <a:lstStyle/>
                    <a:p>
                      <a:pPr indent="0" lvl="0" marL="0" rtl="0" algn="l">
                        <a:spcBef>
                          <a:spcPts val="0"/>
                        </a:spcBef>
                        <a:spcAft>
                          <a:spcPts val="0"/>
                        </a:spcAft>
                        <a:buNone/>
                      </a:pPr>
                      <a:r>
                        <a:rPr lang="en"/>
                        <a:t>FHHQ subset</a:t>
                      </a:r>
                      <a:endParaRPr/>
                    </a:p>
                  </a:txBody>
                  <a:tcPr marT="91425" marB="91425" marR="91425" marL="91425"/>
                </a:tc>
              </a:tr>
              <a:tr h="381000">
                <a:tc>
                  <a:txBody>
                    <a:bodyPr/>
                    <a:lstStyle/>
                    <a:p>
                      <a:pPr indent="0" lvl="0" marL="0" rtl="0" algn="l">
                        <a:spcBef>
                          <a:spcPts val="0"/>
                        </a:spcBef>
                        <a:spcAft>
                          <a:spcPts val="0"/>
                        </a:spcAft>
                        <a:buNone/>
                      </a:pPr>
                      <a:r>
                        <a:rPr lang="en"/>
                        <a:t>FastGAN</a:t>
                      </a:r>
                      <a:endParaRPr/>
                    </a:p>
                  </a:txBody>
                  <a:tcPr marT="91425" marB="91425" marR="91425" marL="91425"/>
                </a:tc>
                <a:tc>
                  <a:txBody>
                    <a:bodyPr/>
                    <a:lstStyle/>
                    <a:p>
                      <a:pPr indent="0" lvl="0" marL="0" rtl="0" algn="l">
                        <a:spcBef>
                          <a:spcPts val="0"/>
                        </a:spcBef>
                        <a:spcAft>
                          <a:spcPts val="0"/>
                        </a:spcAft>
                        <a:buNone/>
                      </a:pPr>
                      <a:r>
                        <a:rPr lang="en"/>
                        <a:t>0.370</a:t>
                      </a:r>
                      <a:endParaRPr/>
                    </a:p>
                  </a:txBody>
                  <a:tcPr marT="91425" marB="91425" marR="91425" marL="91425"/>
                </a:tc>
                <a:tc>
                  <a:txBody>
                    <a:bodyPr/>
                    <a:lstStyle/>
                    <a:p>
                      <a:pPr indent="0" lvl="0" marL="0" rtl="0" algn="l">
                        <a:spcBef>
                          <a:spcPts val="0"/>
                        </a:spcBef>
                        <a:spcAft>
                          <a:spcPts val="0"/>
                        </a:spcAft>
                        <a:buNone/>
                      </a:pPr>
                      <a:r>
                        <a:rPr lang="en"/>
                        <a:t>0.339</a:t>
                      </a:r>
                      <a:endParaRPr/>
                    </a:p>
                  </a:txBody>
                  <a:tcPr marT="91425" marB="91425" marR="91425" marL="91425"/>
                </a:tc>
                <a:tc>
                  <a:txBody>
                    <a:bodyPr/>
                    <a:lstStyle/>
                    <a:p>
                      <a:pPr indent="0" lvl="0" marL="0" rtl="0" algn="l">
                        <a:spcBef>
                          <a:spcPts val="0"/>
                        </a:spcBef>
                        <a:spcAft>
                          <a:spcPts val="0"/>
                        </a:spcAft>
                        <a:buNone/>
                      </a:pPr>
                      <a:r>
                        <a:rPr lang="en"/>
                        <a:t>0.467</a:t>
                      </a:r>
                      <a:endParaRPr/>
                    </a:p>
                  </a:txBody>
                  <a:tcPr marT="91425" marB="91425" marR="91425" marL="91425"/>
                </a:tc>
                <a:tc>
                  <a:txBody>
                    <a:bodyPr/>
                    <a:lstStyle/>
                    <a:p>
                      <a:pPr indent="0" lvl="0" marL="0" rtl="0" algn="l">
                        <a:spcBef>
                          <a:spcPts val="0"/>
                        </a:spcBef>
                        <a:spcAft>
                          <a:spcPts val="0"/>
                        </a:spcAft>
                        <a:buNone/>
                      </a:pPr>
                      <a:r>
                        <a:rPr lang="en"/>
                        <a:t>0.430</a:t>
                      </a:r>
                      <a:endParaRPr/>
                    </a:p>
                  </a:txBody>
                  <a:tcPr marT="91425" marB="91425" marR="91425" marL="91425"/>
                </a:tc>
                <a:tc>
                  <a:txBody>
                    <a:bodyPr/>
                    <a:lstStyle/>
                    <a:p>
                      <a:pPr indent="0" lvl="0" marL="0" rtl="0" algn="l">
                        <a:spcBef>
                          <a:spcPts val="0"/>
                        </a:spcBef>
                        <a:spcAft>
                          <a:spcPts val="0"/>
                        </a:spcAft>
                        <a:buNone/>
                      </a:pPr>
                      <a:r>
                        <a:rPr lang="en"/>
                        <a:t>0.357</a:t>
                      </a:r>
                      <a:endParaRPr/>
                    </a:p>
                  </a:txBody>
                  <a:tcPr marT="91425" marB="91425" marR="91425" marL="91425"/>
                </a:tc>
              </a:tr>
              <a:tr h="381000">
                <a:tc>
                  <a:txBody>
                    <a:bodyPr/>
                    <a:lstStyle/>
                    <a:p>
                      <a:pPr indent="0" lvl="0" marL="0" rtl="0" algn="l">
                        <a:spcBef>
                          <a:spcPts val="0"/>
                        </a:spcBef>
                        <a:spcAft>
                          <a:spcPts val="0"/>
                        </a:spcAft>
                        <a:buNone/>
                      </a:pPr>
                      <a:r>
                        <a:rPr lang="en"/>
                        <a:t>Adaptive IMLE</a:t>
                      </a:r>
                      <a:endParaRPr/>
                    </a:p>
                  </a:txBody>
                  <a:tcPr marT="91425" marB="91425" marR="91425" marL="91425"/>
                </a:tc>
                <a:tc>
                  <a:txBody>
                    <a:bodyPr/>
                    <a:lstStyle/>
                    <a:p>
                      <a:pPr indent="0" lvl="0" marL="0" rtl="0" algn="l">
                        <a:spcBef>
                          <a:spcPts val="0"/>
                        </a:spcBef>
                        <a:spcAft>
                          <a:spcPts val="0"/>
                        </a:spcAft>
                        <a:buNone/>
                      </a:pPr>
                      <a:r>
                        <a:rPr lang="en"/>
                        <a:t>0.036</a:t>
                      </a:r>
                      <a:endParaRPr/>
                    </a:p>
                  </a:txBody>
                  <a:tcPr marT="91425" marB="91425" marR="91425" marL="91425"/>
                </a:tc>
                <a:tc>
                  <a:txBody>
                    <a:bodyPr/>
                    <a:lstStyle/>
                    <a:p>
                      <a:pPr indent="0" lvl="0" marL="0" rtl="0" algn="l">
                        <a:spcBef>
                          <a:spcPts val="0"/>
                        </a:spcBef>
                        <a:spcAft>
                          <a:spcPts val="0"/>
                        </a:spcAft>
                        <a:buNone/>
                      </a:pPr>
                      <a:r>
                        <a:rPr lang="en"/>
                        <a:t>0.039</a:t>
                      </a:r>
                      <a:endParaRPr/>
                    </a:p>
                  </a:txBody>
                  <a:tcPr marT="91425" marB="91425" marR="91425" marL="91425"/>
                </a:tc>
                <a:tc>
                  <a:txBody>
                    <a:bodyPr/>
                    <a:lstStyle/>
                    <a:p>
                      <a:pPr indent="0" lvl="0" marL="0" rtl="0" algn="l">
                        <a:spcBef>
                          <a:spcPts val="0"/>
                        </a:spcBef>
                        <a:spcAft>
                          <a:spcPts val="0"/>
                        </a:spcAft>
                        <a:buNone/>
                      </a:pPr>
                      <a:r>
                        <a:rPr lang="en"/>
                        <a:t>0.074</a:t>
                      </a:r>
                      <a:endParaRPr/>
                    </a:p>
                  </a:txBody>
                  <a:tcPr marT="91425" marB="91425" marR="91425" marL="91425"/>
                </a:tc>
                <a:tc>
                  <a:txBody>
                    <a:bodyPr/>
                    <a:lstStyle/>
                    <a:p>
                      <a:pPr indent="0" lvl="0" marL="0" rtl="0" algn="l">
                        <a:spcBef>
                          <a:spcPts val="0"/>
                        </a:spcBef>
                        <a:spcAft>
                          <a:spcPts val="0"/>
                        </a:spcAft>
                        <a:buNone/>
                      </a:pPr>
                      <a:r>
                        <a:rPr lang="en"/>
                        <a:t>0.072</a:t>
                      </a:r>
                      <a:endParaRPr/>
                    </a:p>
                  </a:txBody>
                  <a:tcPr marT="91425" marB="91425" marR="91425" marL="91425"/>
                </a:tc>
                <a:tc>
                  <a:txBody>
                    <a:bodyPr/>
                    <a:lstStyle/>
                    <a:p>
                      <a:pPr indent="0" lvl="0" marL="0" rtl="0" algn="l">
                        <a:spcBef>
                          <a:spcPts val="0"/>
                        </a:spcBef>
                        <a:spcAft>
                          <a:spcPts val="0"/>
                        </a:spcAft>
                        <a:buNone/>
                      </a:pPr>
                      <a:r>
                        <a:rPr lang="en"/>
                        <a:t>0.014</a:t>
                      </a:r>
                      <a:endParaRPr/>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QUANTITATIVE RESULTS</a:t>
            </a:r>
            <a:endParaRPr/>
          </a:p>
        </p:txBody>
      </p:sp>
      <p:sp>
        <p:nvSpPr>
          <p:cNvPr id="217" name="Google Shape;217;p39"/>
          <p:cNvSpPr txBox="1"/>
          <p:nvPr/>
        </p:nvSpPr>
        <p:spPr>
          <a:xfrm>
            <a:off x="101300" y="1349025"/>
            <a:ext cx="8962200" cy="36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pic>
        <p:nvPicPr>
          <p:cNvPr id="218" name="Google Shape;218;p39"/>
          <p:cNvPicPr preferRelativeResize="0"/>
          <p:nvPr/>
        </p:nvPicPr>
        <p:blipFill rotWithShape="1">
          <a:blip r:embed="rId3">
            <a:alphaModFix/>
          </a:blip>
          <a:srcRect b="0" l="0" r="2610" t="19568"/>
          <a:stretch/>
        </p:blipFill>
        <p:spPr>
          <a:xfrm>
            <a:off x="1086675" y="1565750"/>
            <a:ext cx="1055950" cy="3542799"/>
          </a:xfrm>
          <a:prstGeom prst="rect">
            <a:avLst/>
          </a:prstGeom>
          <a:noFill/>
          <a:ln>
            <a:noFill/>
          </a:ln>
        </p:spPr>
      </p:pic>
      <p:pic>
        <p:nvPicPr>
          <p:cNvPr id="219" name="Google Shape;219;p39"/>
          <p:cNvPicPr preferRelativeResize="0"/>
          <p:nvPr/>
        </p:nvPicPr>
        <p:blipFill>
          <a:blip r:embed="rId4">
            <a:alphaModFix/>
          </a:blip>
          <a:stretch>
            <a:fillRect/>
          </a:stretch>
        </p:blipFill>
        <p:spPr>
          <a:xfrm>
            <a:off x="2142625" y="1563588"/>
            <a:ext cx="1084200" cy="3547119"/>
          </a:xfrm>
          <a:prstGeom prst="rect">
            <a:avLst/>
          </a:prstGeom>
          <a:noFill/>
          <a:ln>
            <a:noFill/>
          </a:ln>
        </p:spPr>
      </p:pic>
      <p:sp>
        <p:nvSpPr>
          <p:cNvPr id="220" name="Google Shape;220;p39"/>
          <p:cNvSpPr txBox="1"/>
          <p:nvPr/>
        </p:nvSpPr>
        <p:spPr>
          <a:xfrm>
            <a:off x="1086675" y="1314000"/>
            <a:ext cx="2097600" cy="17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Roboto"/>
                <a:ea typeface="Roboto"/>
                <a:cs typeface="Roboto"/>
                <a:sym typeface="Roboto"/>
              </a:rPr>
              <a:t>FastGAN    Adaptive IMLE</a:t>
            </a:r>
            <a:endParaRPr sz="1300">
              <a:solidFill>
                <a:schemeClr val="dk1"/>
              </a:solidFill>
              <a:latin typeface="Roboto"/>
              <a:ea typeface="Roboto"/>
              <a:cs typeface="Roboto"/>
              <a:sym typeface="Roboto"/>
            </a:endParaRPr>
          </a:p>
        </p:txBody>
      </p:sp>
      <p:sp>
        <p:nvSpPr>
          <p:cNvPr id="221" name="Google Shape;221;p39"/>
          <p:cNvSpPr txBox="1"/>
          <p:nvPr/>
        </p:nvSpPr>
        <p:spPr>
          <a:xfrm>
            <a:off x="289575" y="1565750"/>
            <a:ext cx="797100" cy="33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Roboto"/>
                <a:ea typeface="Roboto"/>
                <a:cs typeface="Roboto"/>
                <a:sym typeface="Roboto"/>
              </a:rPr>
              <a:t>Dog </a:t>
            </a:r>
            <a:endParaRPr sz="1300">
              <a:solidFill>
                <a:schemeClr val="dk1"/>
              </a:solidFill>
              <a:latin typeface="Roboto"/>
              <a:ea typeface="Roboto"/>
              <a:cs typeface="Roboto"/>
              <a:sym typeface="Roboto"/>
            </a:endParaRPr>
          </a:p>
          <a:p>
            <a:pPr indent="0" lvl="0" marL="0" rtl="0" algn="l">
              <a:spcBef>
                <a:spcPts val="0"/>
              </a:spcBef>
              <a:spcAft>
                <a:spcPts val="0"/>
              </a:spcAft>
              <a:buNone/>
            </a:pPr>
            <a:r>
              <a:t/>
            </a:r>
            <a:endParaRPr sz="1300">
              <a:solidFill>
                <a:schemeClr val="dk1"/>
              </a:solidFill>
              <a:latin typeface="Roboto"/>
              <a:ea typeface="Roboto"/>
              <a:cs typeface="Roboto"/>
              <a:sym typeface="Roboto"/>
            </a:endParaRPr>
          </a:p>
          <a:p>
            <a:pPr indent="0" lvl="0" marL="0" rtl="0" algn="l">
              <a:spcBef>
                <a:spcPts val="0"/>
              </a:spcBef>
              <a:spcAft>
                <a:spcPts val="0"/>
              </a:spcAft>
              <a:buNone/>
            </a:pPr>
            <a:r>
              <a:t/>
            </a:r>
            <a:endParaRPr sz="1300">
              <a:solidFill>
                <a:schemeClr val="dk1"/>
              </a:solidFill>
              <a:latin typeface="Roboto"/>
              <a:ea typeface="Roboto"/>
              <a:cs typeface="Roboto"/>
              <a:sym typeface="Roboto"/>
            </a:endParaRPr>
          </a:p>
          <a:p>
            <a:pPr indent="0" lvl="0" marL="0" rtl="0" algn="l">
              <a:spcBef>
                <a:spcPts val="0"/>
              </a:spcBef>
              <a:spcAft>
                <a:spcPts val="0"/>
              </a:spcAft>
              <a:buNone/>
            </a:pPr>
            <a:r>
              <a:rPr lang="en" sz="1300">
                <a:solidFill>
                  <a:schemeClr val="dk1"/>
                </a:solidFill>
                <a:latin typeface="Roboto"/>
                <a:ea typeface="Roboto"/>
                <a:cs typeface="Roboto"/>
                <a:sym typeface="Roboto"/>
              </a:rPr>
              <a:t>FFHQ</a:t>
            </a:r>
            <a:endParaRPr sz="1300">
              <a:solidFill>
                <a:schemeClr val="dk1"/>
              </a:solidFill>
              <a:latin typeface="Roboto"/>
              <a:ea typeface="Roboto"/>
              <a:cs typeface="Roboto"/>
              <a:sym typeface="Roboto"/>
            </a:endParaRPr>
          </a:p>
          <a:p>
            <a:pPr indent="0" lvl="0" marL="0" rtl="0" algn="l">
              <a:spcBef>
                <a:spcPts val="0"/>
              </a:spcBef>
              <a:spcAft>
                <a:spcPts val="0"/>
              </a:spcAft>
              <a:buNone/>
            </a:pPr>
            <a:r>
              <a:rPr lang="en" sz="1300">
                <a:solidFill>
                  <a:schemeClr val="dk1"/>
                </a:solidFill>
                <a:latin typeface="Roboto"/>
                <a:ea typeface="Roboto"/>
                <a:cs typeface="Roboto"/>
                <a:sym typeface="Roboto"/>
              </a:rPr>
              <a:t>Subset</a:t>
            </a:r>
            <a:endParaRPr sz="1300">
              <a:solidFill>
                <a:schemeClr val="dk1"/>
              </a:solidFill>
              <a:latin typeface="Roboto"/>
              <a:ea typeface="Roboto"/>
              <a:cs typeface="Roboto"/>
              <a:sym typeface="Roboto"/>
            </a:endParaRPr>
          </a:p>
          <a:p>
            <a:pPr indent="0" lvl="0" marL="0" rtl="0" algn="l">
              <a:spcBef>
                <a:spcPts val="0"/>
              </a:spcBef>
              <a:spcAft>
                <a:spcPts val="0"/>
              </a:spcAft>
              <a:buNone/>
            </a:pPr>
            <a:r>
              <a:t/>
            </a:r>
            <a:endParaRPr sz="1300">
              <a:solidFill>
                <a:schemeClr val="dk1"/>
              </a:solidFill>
              <a:latin typeface="Roboto"/>
              <a:ea typeface="Roboto"/>
              <a:cs typeface="Roboto"/>
              <a:sym typeface="Roboto"/>
            </a:endParaRPr>
          </a:p>
          <a:p>
            <a:pPr indent="0" lvl="0" marL="0" rtl="0" algn="l">
              <a:spcBef>
                <a:spcPts val="0"/>
              </a:spcBef>
              <a:spcAft>
                <a:spcPts val="0"/>
              </a:spcAft>
              <a:buNone/>
            </a:pPr>
            <a:r>
              <a:t/>
            </a:r>
            <a:endParaRPr sz="1300">
              <a:solidFill>
                <a:schemeClr val="dk1"/>
              </a:solidFill>
              <a:latin typeface="Roboto"/>
              <a:ea typeface="Roboto"/>
              <a:cs typeface="Roboto"/>
              <a:sym typeface="Roboto"/>
            </a:endParaRPr>
          </a:p>
          <a:p>
            <a:pPr indent="0" lvl="0" marL="0" rtl="0" algn="l">
              <a:spcBef>
                <a:spcPts val="0"/>
              </a:spcBef>
              <a:spcAft>
                <a:spcPts val="0"/>
              </a:spcAft>
              <a:buNone/>
            </a:pPr>
            <a:r>
              <a:rPr lang="en" sz="1300">
                <a:solidFill>
                  <a:schemeClr val="dk1"/>
                </a:solidFill>
                <a:latin typeface="Roboto"/>
                <a:ea typeface="Roboto"/>
                <a:cs typeface="Roboto"/>
                <a:sym typeface="Roboto"/>
              </a:rPr>
              <a:t>Panda</a:t>
            </a:r>
            <a:endParaRPr sz="1300">
              <a:solidFill>
                <a:schemeClr val="dk1"/>
              </a:solidFill>
              <a:latin typeface="Roboto"/>
              <a:ea typeface="Roboto"/>
              <a:cs typeface="Roboto"/>
              <a:sym typeface="Roboto"/>
            </a:endParaRPr>
          </a:p>
          <a:p>
            <a:pPr indent="0" lvl="0" marL="0" rtl="0" algn="l">
              <a:spcBef>
                <a:spcPts val="0"/>
              </a:spcBef>
              <a:spcAft>
                <a:spcPts val="0"/>
              </a:spcAft>
              <a:buNone/>
            </a:pPr>
            <a:r>
              <a:t/>
            </a:r>
            <a:endParaRPr sz="1300">
              <a:solidFill>
                <a:schemeClr val="dk1"/>
              </a:solidFill>
              <a:latin typeface="Roboto"/>
              <a:ea typeface="Roboto"/>
              <a:cs typeface="Roboto"/>
              <a:sym typeface="Roboto"/>
            </a:endParaRPr>
          </a:p>
          <a:p>
            <a:pPr indent="0" lvl="0" marL="0" rtl="0" algn="l">
              <a:spcBef>
                <a:spcPts val="0"/>
              </a:spcBef>
              <a:spcAft>
                <a:spcPts val="0"/>
              </a:spcAft>
              <a:buNone/>
            </a:pPr>
            <a:r>
              <a:t/>
            </a:r>
            <a:endParaRPr sz="1300">
              <a:solidFill>
                <a:schemeClr val="dk1"/>
              </a:solidFill>
              <a:latin typeface="Roboto"/>
              <a:ea typeface="Roboto"/>
              <a:cs typeface="Roboto"/>
              <a:sym typeface="Roboto"/>
            </a:endParaRPr>
          </a:p>
          <a:p>
            <a:pPr indent="0" lvl="0" marL="0" rtl="0" algn="l">
              <a:spcBef>
                <a:spcPts val="0"/>
              </a:spcBef>
              <a:spcAft>
                <a:spcPts val="0"/>
              </a:spcAft>
              <a:buNone/>
            </a:pPr>
            <a:r>
              <a:rPr lang="en" sz="1300">
                <a:solidFill>
                  <a:schemeClr val="dk1"/>
                </a:solidFill>
                <a:latin typeface="Roboto"/>
                <a:ea typeface="Roboto"/>
                <a:cs typeface="Roboto"/>
                <a:sym typeface="Roboto"/>
              </a:rPr>
              <a:t>Cat</a:t>
            </a:r>
            <a:endParaRPr sz="1300">
              <a:solidFill>
                <a:schemeClr val="dk1"/>
              </a:solidFill>
              <a:latin typeface="Roboto"/>
              <a:ea typeface="Roboto"/>
              <a:cs typeface="Roboto"/>
              <a:sym typeface="Roboto"/>
            </a:endParaRPr>
          </a:p>
          <a:p>
            <a:pPr indent="0" lvl="0" marL="0" rtl="0" algn="l">
              <a:spcBef>
                <a:spcPts val="0"/>
              </a:spcBef>
              <a:spcAft>
                <a:spcPts val="0"/>
              </a:spcAft>
              <a:buNone/>
            </a:pPr>
            <a:r>
              <a:t/>
            </a:r>
            <a:endParaRPr sz="1300">
              <a:solidFill>
                <a:schemeClr val="dk1"/>
              </a:solidFill>
              <a:latin typeface="Roboto"/>
              <a:ea typeface="Roboto"/>
              <a:cs typeface="Roboto"/>
              <a:sym typeface="Roboto"/>
            </a:endParaRPr>
          </a:p>
          <a:p>
            <a:pPr indent="0" lvl="0" marL="0" rtl="0" algn="l">
              <a:spcBef>
                <a:spcPts val="0"/>
              </a:spcBef>
              <a:spcAft>
                <a:spcPts val="0"/>
              </a:spcAft>
              <a:buNone/>
            </a:pPr>
            <a:r>
              <a:t/>
            </a:r>
            <a:endParaRPr sz="1300">
              <a:solidFill>
                <a:schemeClr val="dk1"/>
              </a:solidFill>
              <a:latin typeface="Roboto"/>
              <a:ea typeface="Roboto"/>
              <a:cs typeface="Roboto"/>
              <a:sym typeface="Roboto"/>
            </a:endParaRPr>
          </a:p>
          <a:p>
            <a:pPr indent="0" lvl="0" marL="0" rtl="0" algn="l">
              <a:spcBef>
                <a:spcPts val="0"/>
              </a:spcBef>
              <a:spcAft>
                <a:spcPts val="0"/>
              </a:spcAft>
              <a:buNone/>
            </a:pPr>
            <a:r>
              <a:t/>
            </a:r>
            <a:endParaRPr sz="1300">
              <a:solidFill>
                <a:schemeClr val="dk1"/>
              </a:solidFill>
              <a:latin typeface="Roboto"/>
              <a:ea typeface="Roboto"/>
              <a:cs typeface="Roboto"/>
              <a:sym typeface="Roboto"/>
            </a:endParaRPr>
          </a:p>
          <a:p>
            <a:pPr indent="0" lvl="0" marL="0" rtl="0" algn="l">
              <a:spcBef>
                <a:spcPts val="0"/>
              </a:spcBef>
              <a:spcAft>
                <a:spcPts val="0"/>
              </a:spcAft>
              <a:buNone/>
            </a:pPr>
            <a:r>
              <a:rPr lang="en" sz="1300">
                <a:solidFill>
                  <a:schemeClr val="dk1"/>
                </a:solidFill>
                <a:latin typeface="Roboto"/>
                <a:ea typeface="Roboto"/>
                <a:cs typeface="Roboto"/>
                <a:sym typeface="Roboto"/>
              </a:rPr>
              <a:t>Obama</a:t>
            </a:r>
            <a:endParaRPr sz="1300">
              <a:solidFill>
                <a:schemeClr val="dk1"/>
              </a:solidFill>
              <a:latin typeface="Roboto"/>
              <a:ea typeface="Roboto"/>
              <a:cs typeface="Roboto"/>
              <a:sym typeface="Roboto"/>
            </a:endParaRPr>
          </a:p>
        </p:txBody>
      </p:sp>
      <p:sp>
        <p:nvSpPr>
          <p:cNvPr id="222" name="Google Shape;222;p39"/>
          <p:cNvSpPr txBox="1"/>
          <p:nvPr/>
        </p:nvSpPr>
        <p:spPr>
          <a:xfrm>
            <a:off x="3904300" y="1733525"/>
            <a:ext cx="4488000" cy="2733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Quantitative comparison of images generated by our method and the baseline, FastGAN. </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Our method shows higher sample quality and diversity. </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In contrast, the samples generated by the baseline exhibit distortions and limited diversity, as supported by the results of precision and recall. </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These results indicate that the baselines suffer from spurious modes or mode collapse.</a:t>
            </a:r>
            <a:endParaRPr>
              <a:solidFill>
                <a:schemeClr val="dk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QUALITATIVE RESULTS</a:t>
            </a:r>
            <a:endParaRPr/>
          </a:p>
        </p:txBody>
      </p:sp>
      <p:sp>
        <p:nvSpPr>
          <p:cNvPr id="228" name="Google Shape;228;p40"/>
          <p:cNvSpPr txBox="1"/>
          <p:nvPr/>
        </p:nvSpPr>
        <p:spPr>
          <a:xfrm>
            <a:off x="108300" y="1328050"/>
            <a:ext cx="8997300" cy="3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a:p>
            <a:pPr indent="-311150" lvl="0" marL="457200" rtl="0" algn="l">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FID comparison between vanilla IMLE and the proposed method, Adaptive IMLE. </a:t>
            </a:r>
            <a:endParaRPr sz="1300">
              <a:solidFill>
                <a:schemeClr val="dk1"/>
              </a:solidFill>
              <a:latin typeface="Roboto"/>
              <a:ea typeface="Roboto"/>
              <a:cs typeface="Roboto"/>
              <a:sym typeface="Roboto"/>
            </a:endParaRPr>
          </a:p>
          <a:p>
            <a:pPr indent="-311150" lvl="0" marL="457200" rtl="0" algn="l">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Adaptive IMLE consistently outperforms vanilla IMLE, demonstrating better generated image quality.</a:t>
            </a:r>
            <a:endParaRPr sz="1300">
              <a:solidFill>
                <a:schemeClr val="dk1"/>
              </a:solidFill>
              <a:latin typeface="Roboto"/>
              <a:ea typeface="Roboto"/>
              <a:cs typeface="Roboto"/>
              <a:sym typeface="Roboto"/>
            </a:endParaRPr>
          </a:p>
        </p:txBody>
      </p:sp>
      <p:pic>
        <p:nvPicPr>
          <p:cNvPr id="229" name="Google Shape;229;p40"/>
          <p:cNvPicPr preferRelativeResize="0"/>
          <p:nvPr/>
        </p:nvPicPr>
        <p:blipFill>
          <a:blip r:embed="rId3">
            <a:alphaModFix/>
          </a:blip>
          <a:stretch>
            <a:fillRect/>
          </a:stretch>
        </p:blipFill>
        <p:spPr>
          <a:xfrm>
            <a:off x="405475" y="1370000"/>
            <a:ext cx="4869025" cy="1571325"/>
          </a:xfrm>
          <a:prstGeom prst="rect">
            <a:avLst/>
          </a:prstGeom>
          <a:noFill/>
          <a:ln>
            <a:noFill/>
          </a:ln>
        </p:spPr>
      </p:pic>
      <p:graphicFrame>
        <p:nvGraphicFramePr>
          <p:cNvPr id="230" name="Google Shape;230;p40"/>
          <p:cNvGraphicFramePr/>
          <p:nvPr/>
        </p:nvGraphicFramePr>
        <p:xfrm>
          <a:off x="449100" y="3844075"/>
          <a:ext cx="3000000" cy="3000000"/>
        </p:xfrm>
        <a:graphic>
          <a:graphicData uri="http://schemas.openxmlformats.org/drawingml/2006/table">
            <a:tbl>
              <a:tblPr>
                <a:noFill/>
                <a:tableStyleId>{D5D65244-7DDE-4EA1-ACD2-4E6FF373BF75}</a:tableStyleId>
              </a:tblPr>
              <a:tblGrid>
                <a:gridCol w="1449975"/>
                <a:gridCol w="1142375"/>
                <a:gridCol w="1296175"/>
                <a:gridCol w="1296175"/>
                <a:gridCol w="1296175"/>
                <a:gridCol w="1296175"/>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Obama</a:t>
                      </a:r>
                      <a:endParaRPr/>
                    </a:p>
                  </a:txBody>
                  <a:tcPr marT="91425" marB="91425" marR="91425" marL="91425"/>
                </a:tc>
                <a:tc>
                  <a:txBody>
                    <a:bodyPr/>
                    <a:lstStyle/>
                    <a:p>
                      <a:pPr indent="0" lvl="0" marL="0" rtl="0" algn="l">
                        <a:spcBef>
                          <a:spcPts val="0"/>
                        </a:spcBef>
                        <a:spcAft>
                          <a:spcPts val="0"/>
                        </a:spcAft>
                        <a:buNone/>
                      </a:pPr>
                      <a:r>
                        <a:rPr lang="en"/>
                        <a:t>Panda</a:t>
                      </a:r>
                      <a:endParaRPr/>
                    </a:p>
                  </a:txBody>
                  <a:tcPr marT="91425" marB="91425" marR="91425" marL="91425"/>
                </a:tc>
                <a:tc>
                  <a:txBody>
                    <a:bodyPr/>
                    <a:lstStyle/>
                    <a:p>
                      <a:pPr indent="0" lvl="0" marL="0" rtl="0" algn="l">
                        <a:spcBef>
                          <a:spcPts val="0"/>
                        </a:spcBef>
                        <a:spcAft>
                          <a:spcPts val="0"/>
                        </a:spcAft>
                        <a:buNone/>
                      </a:pPr>
                      <a:r>
                        <a:rPr lang="en"/>
                        <a:t>Cat</a:t>
                      </a:r>
                      <a:endParaRPr/>
                    </a:p>
                  </a:txBody>
                  <a:tcPr marT="91425" marB="91425" marR="91425" marL="91425"/>
                </a:tc>
                <a:tc>
                  <a:txBody>
                    <a:bodyPr/>
                    <a:lstStyle/>
                    <a:p>
                      <a:pPr indent="0" lvl="0" marL="0" rtl="0" algn="l">
                        <a:spcBef>
                          <a:spcPts val="0"/>
                        </a:spcBef>
                        <a:spcAft>
                          <a:spcPts val="0"/>
                        </a:spcAft>
                        <a:buNone/>
                      </a:pPr>
                      <a:r>
                        <a:rPr lang="en"/>
                        <a:t>Dog</a:t>
                      </a:r>
                      <a:endParaRPr/>
                    </a:p>
                  </a:txBody>
                  <a:tcPr marT="91425" marB="91425" marR="91425" marL="91425"/>
                </a:tc>
                <a:tc>
                  <a:txBody>
                    <a:bodyPr/>
                    <a:lstStyle/>
                    <a:p>
                      <a:pPr indent="0" lvl="0" marL="0" rtl="0" algn="l">
                        <a:spcBef>
                          <a:spcPts val="0"/>
                        </a:spcBef>
                        <a:spcAft>
                          <a:spcPts val="0"/>
                        </a:spcAft>
                        <a:buNone/>
                      </a:pPr>
                      <a:r>
                        <a:rPr lang="en"/>
                        <a:t>FHHQ subset</a:t>
                      </a:r>
                      <a:endParaRPr/>
                    </a:p>
                  </a:txBody>
                  <a:tcPr marT="91425" marB="91425" marR="91425" marL="91425"/>
                </a:tc>
              </a:tr>
              <a:tr h="381000">
                <a:tc>
                  <a:txBody>
                    <a:bodyPr/>
                    <a:lstStyle/>
                    <a:p>
                      <a:pPr indent="0" lvl="0" marL="0" rtl="0" algn="l">
                        <a:spcBef>
                          <a:spcPts val="0"/>
                        </a:spcBef>
                        <a:spcAft>
                          <a:spcPts val="0"/>
                        </a:spcAft>
                        <a:buNone/>
                      </a:pPr>
                      <a:r>
                        <a:rPr lang="en"/>
                        <a:t>Vanilla IMLE</a:t>
                      </a:r>
                      <a:endParaRPr/>
                    </a:p>
                  </a:txBody>
                  <a:tcPr marT="91425" marB="91425" marR="91425" marL="91425"/>
                </a:tc>
                <a:tc>
                  <a:txBody>
                    <a:bodyPr/>
                    <a:lstStyle/>
                    <a:p>
                      <a:pPr indent="0" lvl="0" marL="0" rtl="0" algn="l">
                        <a:spcBef>
                          <a:spcPts val="0"/>
                        </a:spcBef>
                        <a:spcAft>
                          <a:spcPts val="0"/>
                        </a:spcAft>
                        <a:buNone/>
                      </a:pPr>
                      <a:r>
                        <a:rPr lang="en"/>
                        <a:t>37.4</a:t>
                      </a:r>
                      <a:endParaRPr/>
                    </a:p>
                  </a:txBody>
                  <a:tcPr marT="91425" marB="91425" marR="91425" marL="91425"/>
                </a:tc>
                <a:tc>
                  <a:txBody>
                    <a:bodyPr/>
                    <a:lstStyle/>
                    <a:p>
                      <a:pPr indent="0" lvl="0" marL="0" rtl="0" algn="l">
                        <a:spcBef>
                          <a:spcPts val="0"/>
                        </a:spcBef>
                        <a:spcAft>
                          <a:spcPts val="0"/>
                        </a:spcAft>
                        <a:buNone/>
                      </a:pPr>
                      <a:r>
                        <a:rPr lang="en"/>
                        <a:t>8.2</a:t>
                      </a:r>
                      <a:endParaRPr/>
                    </a:p>
                  </a:txBody>
                  <a:tcPr marT="91425" marB="91425" marR="91425" marL="91425"/>
                </a:tc>
                <a:tc>
                  <a:txBody>
                    <a:bodyPr/>
                    <a:lstStyle/>
                    <a:p>
                      <a:pPr indent="0" lvl="0" marL="0" rtl="0" algn="l">
                        <a:spcBef>
                          <a:spcPts val="0"/>
                        </a:spcBef>
                        <a:spcAft>
                          <a:spcPts val="0"/>
                        </a:spcAft>
                        <a:buNone/>
                      </a:pPr>
                      <a:r>
                        <a:rPr lang="en"/>
                        <a:t>34.4</a:t>
                      </a:r>
                      <a:endParaRPr/>
                    </a:p>
                  </a:txBody>
                  <a:tcPr marT="91425" marB="91425" marR="91425" marL="91425"/>
                </a:tc>
                <a:tc>
                  <a:txBody>
                    <a:bodyPr/>
                    <a:lstStyle/>
                    <a:p>
                      <a:pPr indent="0" lvl="0" marL="0" rtl="0" algn="l">
                        <a:spcBef>
                          <a:spcPts val="0"/>
                        </a:spcBef>
                        <a:spcAft>
                          <a:spcPts val="0"/>
                        </a:spcAft>
                        <a:buNone/>
                      </a:pPr>
                      <a:r>
                        <a:rPr lang="en"/>
                        <a:t>61.9</a:t>
                      </a:r>
                      <a:endParaRPr/>
                    </a:p>
                  </a:txBody>
                  <a:tcPr marT="91425" marB="91425" marR="91425" marL="91425"/>
                </a:tc>
                <a:tc>
                  <a:txBody>
                    <a:bodyPr/>
                    <a:lstStyle/>
                    <a:p>
                      <a:pPr indent="0" lvl="0" marL="0" rtl="0" algn="l">
                        <a:spcBef>
                          <a:spcPts val="0"/>
                        </a:spcBef>
                        <a:spcAft>
                          <a:spcPts val="0"/>
                        </a:spcAft>
                        <a:buNone/>
                      </a:pPr>
                      <a:r>
                        <a:rPr lang="en"/>
                        <a:t>54.1</a:t>
                      </a:r>
                      <a:endParaRPr/>
                    </a:p>
                  </a:txBody>
                  <a:tcPr marT="91425" marB="91425" marR="91425" marL="91425"/>
                </a:tc>
              </a:tr>
              <a:tr h="381000">
                <a:tc>
                  <a:txBody>
                    <a:bodyPr/>
                    <a:lstStyle/>
                    <a:p>
                      <a:pPr indent="0" lvl="0" marL="0" rtl="0" algn="l">
                        <a:spcBef>
                          <a:spcPts val="0"/>
                        </a:spcBef>
                        <a:spcAft>
                          <a:spcPts val="0"/>
                        </a:spcAft>
                        <a:buNone/>
                      </a:pPr>
                      <a:r>
                        <a:rPr lang="en"/>
                        <a:t>Adaptive IMLE</a:t>
                      </a:r>
                      <a:endParaRPr/>
                    </a:p>
                  </a:txBody>
                  <a:tcPr marT="91425" marB="91425" marR="91425" marL="91425"/>
                </a:tc>
                <a:tc>
                  <a:txBody>
                    <a:bodyPr/>
                    <a:lstStyle/>
                    <a:p>
                      <a:pPr indent="0" lvl="0" marL="0" rtl="0" algn="l">
                        <a:spcBef>
                          <a:spcPts val="0"/>
                        </a:spcBef>
                        <a:spcAft>
                          <a:spcPts val="0"/>
                        </a:spcAft>
                        <a:buNone/>
                      </a:pPr>
                      <a:r>
                        <a:rPr lang="en"/>
                        <a:t>25.0</a:t>
                      </a:r>
                      <a:endParaRPr/>
                    </a:p>
                  </a:txBody>
                  <a:tcPr marT="91425" marB="91425" marR="91425" marL="91425"/>
                </a:tc>
                <a:tc>
                  <a:txBody>
                    <a:bodyPr/>
                    <a:lstStyle/>
                    <a:p>
                      <a:pPr indent="0" lvl="0" marL="0" rtl="0" algn="l">
                        <a:spcBef>
                          <a:spcPts val="0"/>
                        </a:spcBef>
                        <a:spcAft>
                          <a:spcPts val="0"/>
                        </a:spcAft>
                        <a:buNone/>
                      </a:pPr>
                      <a:r>
                        <a:rPr lang="en"/>
                        <a:t>7.6</a:t>
                      </a:r>
                      <a:endParaRPr/>
                    </a:p>
                  </a:txBody>
                  <a:tcPr marT="91425" marB="91425" marR="91425" marL="91425"/>
                </a:tc>
                <a:tc>
                  <a:txBody>
                    <a:bodyPr/>
                    <a:lstStyle/>
                    <a:p>
                      <a:pPr indent="0" lvl="0" marL="0" rtl="0" algn="l">
                        <a:spcBef>
                          <a:spcPts val="0"/>
                        </a:spcBef>
                        <a:spcAft>
                          <a:spcPts val="0"/>
                        </a:spcAft>
                        <a:buNone/>
                      </a:pPr>
                      <a:r>
                        <a:rPr lang="en"/>
                        <a:t>24.9</a:t>
                      </a:r>
                      <a:endParaRPr/>
                    </a:p>
                  </a:txBody>
                  <a:tcPr marT="91425" marB="91425" marR="91425" marL="91425"/>
                </a:tc>
                <a:tc>
                  <a:txBody>
                    <a:bodyPr/>
                    <a:lstStyle/>
                    <a:p>
                      <a:pPr indent="0" lvl="0" marL="0" rtl="0" algn="l">
                        <a:spcBef>
                          <a:spcPts val="0"/>
                        </a:spcBef>
                        <a:spcAft>
                          <a:spcPts val="0"/>
                        </a:spcAft>
                        <a:buNone/>
                      </a:pPr>
                      <a:r>
                        <a:rPr lang="en"/>
                        <a:t>43.0</a:t>
                      </a:r>
                      <a:endParaRPr/>
                    </a:p>
                  </a:txBody>
                  <a:tcPr marT="91425" marB="91425" marR="91425" marL="91425"/>
                </a:tc>
                <a:tc>
                  <a:txBody>
                    <a:bodyPr/>
                    <a:lstStyle/>
                    <a:p>
                      <a:pPr indent="0" lvl="0" marL="0" rtl="0" algn="l">
                        <a:spcBef>
                          <a:spcPts val="0"/>
                        </a:spcBef>
                        <a:spcAft>
                          <a:spcPts val="0"/>
                        </a:spcAft>
                        <a:buNone/>
                      </a:pPr>
                      <a:r>
                        <a:rPr lang="en"/>
                        <a:t>33.2</a:t>
                      </a:r>
                      <a:endParaRPr/>
                    </a:p>
                  </a:txBody>
                  <a:tcPr marT="91425" marB="91425" marR="91425" marL="91425"/>
                </a:tc>
              </a:tr>
            </a:tbl>
          </a:graphicData>
        </a:graphic>
      </p:graphicFrame>
      <p:sp>
        <p:nvSpPr>
          <p:cNvPr id="231" name="Google Shape;231;p40"/>
          <p:cNvSpPr txBox="1"/>
          <p:nvPr/>
        </p:nvSpPr>
        <p:spPr>
          <a:xfrm>
            <a:off x="5071775" y="1488850"/>
            <a:ext cx="3831000" cy="150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FID comparison of Adaptive IMLE and Vanilla IMLE during training on the </a:t>
            </a:r>
            <a:r>
              <a:rPr b="1" lang="en" sz="1200">
                <a:solidFill>
                  <a:schemeClr val="dk1"/>
                </a:solidFill>
                <a:latin typeface="Times New Roman"/>
                <a:ea typeface="Times New Roman"/>
                <a:cs typeface="Times New Roman"/>
                <a:sym typeface="Times New Roman"/>
              </a:rPr>
              <a:t>Obama and Dog </a:t>
            </a:r>
            <a:r>
              <a:rPr lang="en" sz="1200">
                <a:solidFill>
                  <a:schemeClr val="dk1"/>
                </a:solidFill>
                <a:latin typeface="Times New Roman"/>
                <a:ea typeface="Times New Roman"/>
                <a:cs typeface="Times New Roman"/>
                <a:sym typeface="Times New Roman"/>
              </a:rPr>
              <a:t>datasets. Adaptive IMLE achieves better image quality (lower FID) and faster convergence rate compared to vanilla IMLE. </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CONCLUSION</a:t>
            </a:r>
            <a:endParaRPr/>
          </a:p>
        </p:txBody>
      </p:sp>
      <p:sp>
        <p:nvSpPr>
          <p:cNvPr id="237" name="Google Shape;237;p41"/>
          <p:cNvSpPr txBox="1"/>
          <p:nvPr/>
        </p:nvSpPr>
        <p:spPr>
          <a:xfrm>
            <a:off x="185200" y="1418925"/>
            <a:ext cx="8899200" cy="360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sz="1100"/>
          </a:p>
          <a:p>
            <a:pPr indent="-317500" lvl="0" marL="457200" rtl="0" algn="l">
              <a:lnSpc>
                <a:spcPct val="115000"/>
              </a:lnSpc>
              <a:spcBef>
                <a:spcPts val="1200"/>
              </a:spcBef>
              <a:spcAft>
                <a:spcPts val="0"/>
              </a:spcAft>
              <a:buSzPts val="1400"/>
              <a:buChar char="●"/>
            </a:pPr>
            <a:r>
              <a:rPr b="1" lang="en"/>
              <a:t>Superior Performance</a:t>
            </a:r>
            <a:r>
              <a:rPr lang="en"/>
              <a:t>: Adaptive IMLE Demonstrated significant improvements over FastGAN and IMLE in image quality and mode coverage across six few-shot benchmark datasets, establishing a new state-of-the-art for few-shot image synthesis without the need for pre-training on auxiliary datasets.</a:t>
            </a:r>
            <a:endParaRPr/>
          </a:p>
          <a:p>
            <a:pPr indent="-317500" lvl="0" marL="457200" rtl="0" algn="l">
              <a:lnSpc>
                <a:spcPct val="115000"/>
              </a:lnSpc>
              <a:spcBef>
                <a:spcPts val="0"/>
              </a:spcBef>
              <a:spcAft>
                <a:spcPts val="0"/>
              </a:spcAft>
              <a:buSzPts val="1400"/>
              <a:buChar char="●"/>
            </a:pPr>
            <a:r>
              <a:rPr b="1" lang="en"/>
              <a:t>Generalized IMLE</a:t>
            </a:r>
            <a:r>
              <a:rPr lang="en"/>
              <a:t>: </a:t>
            </a:r>
            <a:r>
              <a:rPr lang="en"/>
              <a:t>Adaptive IMLE</a:t>
            </a:r>
            <a:r>
              <a:rPr lang="en"/>
              <a:t> is a more generalized formulation of Implicit Maximum Likelihood Estimation (IMLE) that holds under </a:t>
            </a:r>
            <a:r>
              <a:rPr b="1" lang="en"/>
              <a:t>less restrictive</a:t>
            </a:r>
            <a:r>
              <a:rPr lang="en"/>
              <a:t> conditions, enabling </a:t>
            </a:r>
            <a:r>
              <a:rPr b="1" lang="en"/>
              <a:t>adaptation to training examples</a:t>
            </a:r>
            <a:r>
              <a:rPr lang="en"/>
              <a:t> with varying difficulty levels.</a:t>
            </a:r>
            <a:endParaRPr/>
          </a:p>
          <a:p>
            <a:pPr indent="0" lvl="0" marL="457200" rtl="0" algn="l">
              <a:lnSpc>
                <a:spcPct val="115000"/>
              </a:lnSpc>
              <a:spcBef>
                <a:spcPts val="1200"/>
              </a:spcBef>
              <a:spcAft>
                <a:spcPts val="0"/>
              </a:spcAft>
              <a:buNone/>
            </a:pPr>
            <a:r>
              <a:t/>
            </a:r>
            <a:endParaRPr/>
          </a:p>
          <a:p>
            <a:pPr indent="0" lvl="0" marL="0" rtl="0" algn="l">
              <a:spcBef>
                <a:spcPts val="1200"/>
              </a:spcBef>
              <a:spcAft>
                <a:spcPts val="0"/>
              </a:spcAft>
              <a:buNone/>
            </a:pPr>
            <a:r>
              <a:t/>
            </a:r>
            <a:endParaRPr sz="1300">
              <a:solidFill>
                <a:schemeClr val="dk2"/>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REFERENCES</a:t>
            </a:r>
            <a:endParaRPr/>
          </a:p>
        </p:txBody>
      </p:sp>
      <p:sp>
        <p:nvSpPr>
          <p:cNvPr id="243" name="Google Shape;243;p42"/>
          <p:cNvSpPr txBox="1"/>
          <p:nvPr/>
        </p:nvSpPr>
        <p:spPr>
          <a:xfrm>
            <a:off x="387925" y="1439900"/>
            <a:ext cx="8605800" cy="360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Roboto"/>
                <a:ea typeface="Roboto"/>
                <a:cs typeface="Roboto"/>
                <a:sym typeface="Roboto"/>
              </a:rPr>
              <a:t>[1] Brock, A., Donahue, J., and Simonyan, K. Large scale GAN training for high fidelity natural image synthesis. arXiv preprint arXiv:1809.11096, 2019. </a:t>
            </a:r>
            <a:endParaRPr sz="1300">
              <a:solidFill>
                <a:schemeClr val="dk1"/>
              </a:solidFill>
              <a:latin typeface="Roboto"/>
              <a:ea typeface="Roboto"/>
              <a:cs typeface="Roboto"/>
              <a:sym typeface="Roboto"/>
            </a:endParaRPr>
          </a:p>
          <a:p>
            <a:pPr indent="0" lvl="0" marL="0" rtl="0" algn="l">
              <a:spcBef>
                <a:spcPts val="0"/>
              </a:spcBef>
              <a:spcAft>
                <a:spcPts val="0"/>
              </a:spcAft>
              <a:buNone/>
            </a:pPr>
            <a:r>
              <a:t/>
            </a:r>
            <a:endParaRPr sz="1300">
              <a:solidFill>
                <a:schemeClr val="dk1"/>
              </a:solidFill>
              <a:latin typeface="Roboto"/>
              <a:ea typeface="Roboto"/>
              <a:cs typeface="Roboto"/>
              <a:sym typeface="Roboto"/>
            </a:endParaRPr>
          </a:p>
          <a:p>
            <a:pPr indent="0" lvl="0" marL="0" rtl="0" algn="l">
              <a:spcBef>
                <a:spcPts val="0"/>
              </a:spcBef>
              <a:spcAft>
                <a:spcPts val="0"/>
              </a:spcAft>
              <a:buNone/>
            </a:pPr>
            <a:r>
              <a:rPr lang="en" sz="1300">
                <a:solidFill>
                  <a:schemeClr val="dk1"/>
                </a:solidFill>
                <a:latin typeface="Roboto"/>
                <a:ea typeface="Roboto"/>
                <a:cs typeface="Roboto"/>
                <a:sym typeface="Roboto"/>
              </a:rPr>
              <a:t>[2] Child, R. Very deep VAEs generalize autoregressive models and can outperform them on images. arXiv preprint arXiv:2011.10650, 2021. </a:t>
            </a:r>
            <a:endParaRPr sz="1300">
              <a:solidFill>
                <a:schemeClr val="dk1"/>
              </a:solidFill>
              <a:latin typeface="Roboto"/>
              <a:ea typeface="Roboto"/>
              <a:cs typeface="Roboto"/>
              <a:sym typeface="Roboto"/>
            </a:endParaRPr>
          </a:p>
          <a:p>
            <a:pPr indent="0" lvl="0" marL="0" rtl="0" algn="l">
              <a:spcBef>
                <a:spcPts val="0"/>
              </a:spcBef>
              <a:spcAft>
                <a:spcPts val="0"/>
              </a:spcAft>
              <a:buNone/>
            </a:pPr>
            <a:r>
              <a:t/>
            </a:r>
            <a:endParaRPr sz="1300">
              <a:solidFill>
                <a:schemeClr val="dk1"/>
              </a:solidFill>
              <a:latin typeface="Roboto"/>
              <a:ea typeface="Roboto"/>
              <a:cs typeface="Roboto"/>
              <a:sym typeface="Roboto"/>
            </a:endParaRPr>
          </a:p>
          <a:p>
            <a:pPr indent="0" lvl="0" marL="0" rtl="0" algn="l">
              <a:spcBef>
                <a:spcPts val="0"/>
              </a:spcBef>
              <a:spcAft>
                <a:spcPts val="0"/>
              </a:spcAft>
              <a:buNone/>
            </a:pPr>
            <a:r>
              <a:rPr lang="en" sz="1300">
                <a:solidFill>
                  <a:schemeClr val="dk1"/>
                </a:solidFill>
                <a:latin typeface="Roboto"/>
                <a:ea typeface="Roboto"/>
                <a:cs typeface="Roboto"/>
                <a:sym typeface="Roboto"/>
              </a:rPr>
              <a:t>[3] Dhariwal, P., and Nichol, A. Diffusion models beat GANs on image synthesis. arXiv preprint arXiv:2105.05233, 2021. </a:t>
            </a:r>
            <a:endParaRPr sz="1300">
              <a:solidFill>
                <a:schemeClr val="dk1"/>
              </a:solidFill>
              <a:latin typeface="Roboto"/>
              <a:ea typeface="Roboto"/>
              <a:cs typeface="Roboto"/>
              <a:sym typeface="Roboto"/>
            </a:endParaRPr>
          </a:p>
          <a:p>
            <a:pPr indent="0" lvl="0" marL="0" rtl="0" algn="l">
              <a:spcBef>
                <a:spcPts val="0"/>
              </a:spcBef>
              <a:spcAft>
                <a:spcPts val="0"/>
              </a:spcAft>
              <a:buNone/>
            </a:pPr>
            <a:r>
              <a:t/>
            </a:r>
            <a:endParaRPr sz="1300">
              <a:solidFill>
                <a:schemeClr val="dk1"/>
              </a:solidFill>
              <a:latin typeface="Roboto"/>
              <a:ea typeface="Roboto"/>
              <a:cs typeface="Roboto"/>
              <a:sym typeface="Roboto"/>
            </a:endParaRPr>
          </a:p>
          <a:p>
            <a:pPr indent="0" lvl="0" marL="0" rtl="0" algn="l">
              <a:spcBef>
                <a:spcPts val="0"/>
              </a:spcBef>
              <a:spcAft>
                <a:spcPts val="0"/>
              </a:spcAft>
              <a:buNone/>
            </a:pPr>
            <a:r>
              <a:rPr lang="en" sz="1300">
                <a:solidFill>
                  <a:schemeClr val="dk1"/>
                </a:solidFill>
                <a:latin typeface="Roboto"/>
                <a:ea typeface="Roboto"/>
                <a:cs typeface="Roboto"/>
                <a:sym typeface="Roboto"/>
              </a:rPr>
              <a:t>[4] Dinh, L., Sohl-Dickstein, J., and Bengio, S. Density estimation using Real NVP. arXiv preprint arXiv:1605.08803, 2017. </a:t>
            </a:r>
            <a:endParaRPr sz="1300">
              <a:solidFill>
                <a:schemeClr val="dk1"/>
              </a:solidFill>
              <a:latin typeface="Roboto"/>
              <a:ea typeface="Roboto"/>
              <a:cs typeface="Roboto"/>
              <a:sym typeface="Roboto"/>
            </a:endParaRPr>
          </a:p>
          <a:p>
            <a:pPr indent="0" lvl="0" marL="0" rtl="0" algn="l">
              <a:spcBef>
                <a:spcPts val="0"/>
              </a:spcBef>
              <a:spcAft>
                <a:spcPts val="0"/>
              </a:spcAft>
              <a:buNone/>
            </a:pPr>
            <a:r>
              <a:t/>
            </a:r>
            <a:endParaRPr sz="1300">
              <a:solidFill>
                <a:schemeClr val="dk1"/>
              </a:solidFill>
              <a:latin typeface="Roboto"/>
              <a:ea typeface="Roboto"/>
              <a:cs typeface="Roboto"/>
              <a:sym typeface="Roboto"/>
            </a:endParaRPr>
          </a:p>
          <a:p>
            <a:pPr indent="0" lvl="0" marL="0" rtl="0" algn="l">
              <a:spcBef>
                <a:spcPts val="0"/>
              </a:spcBef>
              <a:spcAft>
                <a:spcPts val="0"/>
              </a:spcAft>
              <a:buNone/>
            </a:pPr>
            <a:r>
              <a:rPr lang="en" sz="1300">
                <a:solidFill>
                  <a:schemeClr val="dk1"/>
                </a:solidFill>
                <a:latin typeface="Roboto"/>
                <a:ea typeface="Roboto"/>
                <a:cs typeface="Roboto"/>
                <a:sym typeface="Roboto"/>
              </a:rPr>
              <a:t>[5] Finn, C., Abbeel, P., and Levine, S. Model-agnostic meta-learning for fast adaptation of deep networks. In Proc. of the 34th International Conference on Machine Learning-Volume 70, pages 1126–1135. JMLR. org, 2017</a:t>
            </a:r>
            <a:endParaRPr sz="1300">
              <a:solidFill>
                <a:schemeClr val="dk1"/>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3"/>
          <p:cNvSpPr txBox="1"/>
          <p:nvPr>
            <p:ph type="title"/>
          </p:nvPr>
        </p:nvSpPr>
        <p:spPr>
          <a:xfrm>
            <a:off x="1228000" y="1389050"/>
            <a:ext cx="6826800" cy="17940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990"/>
              <a:buNone/>
            </a:pPr>
            <a:r>
              <a:rPr lang="en" sz="8200"/>
              <a:t>THANK YOU</a:t>
            </a:r>
            <a:endParaRPr sz="8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6"/>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t>INTRODUCTION</a:t>
            </a:r>
            <a:endParaRPr/>
          </a:p>
        </p:txBody>
      </p:sp>
      <p:sp>
        <p:nvSpPr>
          <p:cNvPr id="128" name="Google Shape;128;p26"/>
          <p:cNvSpPr txBox="1"/>
          <p:nvPr/>
        </p:nvSpPr>
        <p:spPr>
          <a:xfrm>
            <a:off x="321925" y="1424925"/>
            <a:ext cx="8500200" cy="2251800"/>
          </a:xfrm>
          <a:prstGeom prst="rect">
            <a:avLst/>
          </a:prstGeom>
          <a:solidFill>
            <a:schemeClr val="lt1"/>
          </a:solidFill>
          <a:ln>
            <a:noFill/>
          </a:ln>
        </p:spPr>
        <p:txBody>
          <a:bodyPr anchorCtr="0" anchor="t" bIns="91425" lIns="91425" spcFirstLastPara="1" rIns="91425" wrap="square" tIns="91425">
            <a:spAutoFit/>
          </a:bodyPr>
          <a:lstStyle/>
          <a:p>
            <a:pPr indent="-336550" lvl="0" marL="457200" marR="0" rtl="0" algn="l">
              <a:lnSpc>
                <a:spcPct val="115000"/>
              </a:lnSpc>
              <a:spcBef>
                <a:spcPts val="0"/>
              </a:spcBef>
              <a:spcAft>
                <a:spcPts val="0"/>
              </a:spcAft>
              <a:buClr>
                <a:srgbClr val="000000"/>
              </a:buClr>
              <a:buSzPts val="1700"/>
              <a:buFont typeface="Roboto"/>
              <a:buChar char="●"/>
            </a:pPr>
            <a:r>
              <a:rPr lang="en" sz="1700">
                <a:latin typeface="Roboto"/>
                <a:ea typeface="Roboto"/>
                <a:cs typeface="Roboto"/>
                <a:sym typeface="Roboto"/>
              </a:rPr>
              <a:t>In the realm of image synthesis, remarkable strides have been made in the last decade, largely attributed to advancements in deep learning. </a:t>
            </a:r>
            <a:r>
              <a:rPr lang="en" sz="1700">
                <a:latin typeface="Roboto"/>
                <a:ea typeface="Roboto"/>
                <a:cs typeface="Roboto"/>
                <a:sym typeface="Roboto"/>
              </a:rPr>
              <a:t>Traditional GANs struggle due to mode collapse, so Implicit Maximum Likelihood Estimation (IMLE) was proposed. However, IMLE has limitations, leading to the introduction of Adaptive IMLE. This new approach adapts to varying difficulties, improving model quality and establishing a new standard in few-shot image synthesis.</a:t>
            </a:r>
            <a:endParaRPr b="0" i="0" sz="17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700"/>
              <a:buFont typeface="Arial"/>
              <a:buNone/>
            </a:pPr>
            <a:r>
              <a:rPr lang="en" sz="1700">
                <a:latin typeface="Roboto"/>
                <a:ea typeface="Roboto"/>
                <a:cs typeface="Roboto"/>
                <a:sym typeface="Roboto"/>
              </a:rPr>
              <a:t>We compare quantitative results with FastGAN and qualitative results with vanilla IMLE</a:t>
            </a:r>
            <a:endParaRPr b="0" i="0" sz="1700" u="none" cap="none" strike="noStrike">
              <a:solidFill>
                <a:srgbClr val="000000"/>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PROBLEM DESCRIPTION</a:t>
            </a:r>
            <a:endParaRPr/>
          </a:p>
        </p:txBody>
      </p:sp>
      <p:sp>
        <p:nvSpPr>
          <p:cNvPr id="134" name="Google Shape;134;p27"/>
          <p:cNvSpPr txBox="1"/>
          <p:nvPr/>
        </p:nvSpPr>
        <p:spPr>
          <a:xfrm>
            <a:off x="136250" y="1453900"/>
            <a:ext cx="8864400" cy="34815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1200"/>
              </a:spcBef>
              <a:spcAft>
                <a:spcPts val="0"/>
              </a:spcAft>
              <a:buClr>
                <a:schemeClr val="dk1"/>
              </a:buClr>
              <a:buSzPts val="1700"/>
              <a:buFont typeface="Roboto"/>
              <a:buChar char="●"/>
            </a:pPr>
            <a:r>
              <a:rPr lang="en" sz="1700">
                <a:solidFill>
                  <a:schemeClr val="dk1"/>
                </a:solidFill>
                <a:latin typeface="Roboto"/>
                <a:ea typeface="Roboto"/>
                <a:cs typeface="Roboto"/>
                <a:sym typeface="Roboto"/>
              </a:rPr>
              <a:t>Our work introduces a generalized Implicit Maximum Likelihood Estimation (IMLE) to address mode collapse in Generative Adversarial Networks (GANs) in few-shot settings. </a:t>
            </a:r>
            <a:endParaRPr sz="1700">
              <a:solidFill>
                <a:schemeClr val="dk1"/>
              </a:solidFill>
              <a:latin typeface="Roboto"/>
              <a:ea typeface="Roboto"/>
              <a:cs typeface="Roboto"/>
              <a:sym typeface="Roboto"/>
            </a:endParaRPr>
          </a:p>
          <a:p>
            <a:pPr indent="-336550" lvl="0" marL="457200" rtl="0" algn="l">
              <a:lnSpc>
                <a:spcPct val="115000"/>
              </a:lnSpc>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This formulation, termed Adaptive IMLE, adapts to varying difficulty levels of training examples and outperforms existing methods in few-shot image synthesis tasks. </a:t>
            </a:r>
            <a:endParaRPr sz="1700">
              <a:solidFill>
                <a:schemeClr val="dk1"/>
              </a:solidFill>
              <a:latin typeface="Roboto"/>
              <a:ea typeface="Roboto"/>
              <a:cs typeface="Roboto"/>
              <a:sym typeface="Roboto"/>
            </a:endParaRPr>
          </a:p>
          <a:p>
            <a:pPr indent="-336550" lvl="0" marL="457200" rtl="0" algn="l">
              <a:lnSpc>
                <a:spcPct val="115000"/>
              </a:lnSpc>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The theoretical guarantees of this approach are valid under broader conditions than vanilla IMLE.</a:t>
            </a:r>
            <a:endParaRPr sz="1700">
              <a:solidFill>
                <a:schemeClr val="dk1"/>
              </a:solidFill>
              <a:latin typeface="Roboto"/>
              <a:ea typeface="Roboto"/>
              <a:cs typeface="Roboto"/>
              <a:sym typeface="Roboto"/>
            </a:endParaRPr>
          </a:p>
          <a:p>
            <a:pPr indent="0" lvl="0" marL="0" rtl="0" algn="l">
              <a:spcBef>
                <a:spcPts val="1200"/>
              </a:spcBef>
              <a:spcAft>
                <a:spcPts val="0"/>
              </a:spcAft>
              <a:buNone/>
            </a:pPr>
            <a:r>
              <a:t/>
            </a:r>
            <a:endParaRPr sz="1300">
              <a:solidFill>
                <a:schemeClr val="dk2"/>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METHODOLOGIES</a:t>
            </a:r>
            <a:endParaRPr/>
          </a:p>
        </p:txBody>
      </p:sp>
      <p:sp>
        <p:nvSpPr>
          <p:cNvPr id="140" name="Google Shape;140;p28"/>
          <p:cNvSpPr txBox="1"/>
          <p:nvPr/>
        </p:nvSpPr>
        <p:spPr>
          <a:xfrm>
            <a:off x="45375" y="1377000"/>
            <a:ext cx="8920200" cy="365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sz="1100"/>
          </a:p>
          <a:p>
            <a:pPr indent="-336550" lvl="0" marL="457200" rtl="0" algn="l">
              <a:lnSpc>
                <a:spcPct val="115000"/>
              </a:lnSpc>
              <a:spcBef>
                <a:spcPts val="1200"/>
              </a:spcBef>
              <a:spcAft>
                <a:spcPts val="0"/>
              </a:spcAft>
              <a:buSzPts val="1700"/>
              <a:buChar char="●"/>
            </a:pPr>
            <a:r>
              <a:rPr b="1" lang="en" sz="1700"/>
              <a:t>FastGAN (Generative Adversarial Networks)</a:t>
            </a:r>
            <a:r>
              <a:rPr lang="en" sz="1700"/>
              <a:t>: A deep learning model that consists of two parts, a generator and a discriminator, which are trained simultaneously. The generator creates images that the discriminator evaluates. The goal is for the generator to produce images so realistic that the discriminator cannot distinguish them from actual images.</a:t>
            </a:r>
            <a:endParaRPr sz="1700"/>
          </a:p>
          <a:p>
            <a:pPr indent="-336550" lvl="0" marL="457200" rtl="0" algn="l">
              <a:lnSpc>
                <a:spcPct val="115000"/>
              </a:lnSpc>
              <a:spcBef>
                <a:spcPts val="0"/>
              </a:spcBef>
              <a:spcAft>
                <a:spcPts val="0"/>
              </a:spcAft>
              <a:buSzPts val="1700"/>
              <a:buChar char="●"/>
            </a:pPr>
            <a:r>
              <a:rPr b="1" lang="en" sz="1700"/>
              <a:t>Vanilla IMLE (Implicit Maximum Likelihood Estimation)</a:t>
            </a:r>
            <a:r>
              <a:rPr lang="en" sz="1700"/>
              <a:t>: A technique used in few-shot image synthesis to ensure that generated images resemble all training examples. It addresses the issue of mode collapse in GANs by encouraging diversity and coverage of all modes in the training data. </a:t>
            </a:r>
            <a:endParaRPr sz="1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PROPOSED METHODOLOGY</a:t>
            </a:r>
            <a:endParaRPr/>
          </a:p>
        </p:txBody>
      </p:sp>
      <p:sp>
        <p:nvSpPr>
          <p:cNvPr id="146" name="Google Shape;146;p29"/>
          <p:cNvSpPr txBox="1"/>
          <p:nvPr/>
        </p:nvSpPr>
        <p:spPr>
          <a:xfrm>
            <a:off x="94300" y="1349025"/>
            <a:ext cx="8934300" cy="37122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200"/>
              </a:spcBef>
              <a:spcAft>
                <a:spcPts val="0"/>
              </a:spcAft>
              <a:buSzPts val="1600"/>
              <a:buChar char="●"/>
            </a:pPr>
            <a:r>
              <a:rPr b="1" lang="en" sz="1600"/>
              <a:t>Generalized Formulation</a:t>
            </a:r>
            <a:r>
              <a:rPr lang="en" sz="1600"/>
              <a:t>: Adaptive IMLE presents a more generalized formulation of Implicit Maximum Likelihood Estimation (IMLE), which holds theoretical guarantees under less restrictive conditions than the original IMLE.</a:t>
            </a:r>
            <a:endParaRPr sz="1600"/>
          </a:p>
          <a:p>
            <a:pPr indent="-330200" lvl="0" marL="457200" rtl="0" algn="l">
              <a:lnSpc>
                <a:spcPct val="115000"/>
              </a:lnSpc>
              <a:spcBef>
                <a:spcPts val="0"/>
              </a:spcBef>
              <a:spcAft>
                <a:spcPts val="0"/>
              </a:spcAft>
              <a:buSzPts val="1600"/>
              <a:buChar char="●"/>
            </a:pPr>
            <a:r>
              <a:rPr b="1" lang="en" sz="1600"/>
              <a:t>Adaptation to Training Examples</a:t>
            </a:r>
            <a:r>
              <a:rPr lang="en" sz="1600"/>
              <a:t>: The method adapts to the varying difficulty of different training examples by individualizing the pace at which generated samples converge to each training example.</a:t>
            </a:r>
            <a:endParaRPr sz="1600"/>
          </a:p>
          <a:p>
            <a:pPr indent="-330200" lvl="0" marL="457200" rtl="0" algn="l">
              <a:lnSpc>
                <a:spcPct val="115000"/>
              </a:lnSpc>
              <a:spcBef>
                <a:spcPts val="0"/>
              </a:spcBef>
              <a:spcAft>
                <a:spcPts val="0"/>
              </a:spcAft>
              <a:buSzPts val="1600"/>
              <a:buChar char="●"/>
            </a:pPr>
            <a:r>
              <a:rPr b="1" lang="en" sz="1600"/>
              <a:t>Curriculum Learning Strategy</a:t>
            </a:r>
            <a:r>
              <a:rPr lang="en" sz="1600"/>
              <a:t>: It employs a curriculum learning strategy, progressively </a:t>
            </a:r>
            <a:r>
              <a:rPr lang="en" sz="1600" u="sng"/>
              <a:t>decreasing the neighborhood radius</a:t>
            </a:r>
            <a:r>
              <a:rPr lang="en" sz="1600"/>
              <a:t> around data points to maximize the likelihood of the immediate neighborhood.</a:t>
            </a:r>
            <a:endParaRPr sz="1600"/>
          </a:p>
          <a:p>
            <a:pPr indent="-330200" lvl="0" marL="457200" rtl="0" algn="l">
              <a:lnSpc>
                <a:spcPct val="115000"/>
              </a:lnSpc>
              <a:spcBef>
                <a:spcPts val="0"/>
              </a:spcBef>
              <a:spcAft>
                <a:spcPts val="0"/>
              </a:spcAft>
              <a:buSzPts val="1600"/>
              <a:buChar char="●"/>
            </a:pPr>
            <a:r>
              <a:rPr b="1" lang="en" sz="1600"/>
              <a:t>Practical Algorithm</a:t>
            </a:r>
            <a:r>
              <a:rPr lang="en" sz="1600"/>
              <a:t>: The Adaptive IMLE algorithm is designed for practical efficiency, utilizing a </a:t>
            </a:r>
            <a:r>
              <a:rPr lang="en" sz="1600" u="sng"/>
              <a:t>shared pool</a:t>
            </a:r>
            <a:r>
              <a:rPr lang="en" sz="1600"/>
              <a:t> of generated samples among all data examples to speed up convergence and reduce computational expense.</a:t>
            </a:r>
            <a:endParaRPr sz="1600"/>
          </a:p>
          <a:p>
            <a:pPr indent="0" lvl="0" marL="457200" rtl="0" algn="l">
              <a:lnSpc>
                <a:spcPct val="115000"/>
              </a:lnSpc>
              <a:spcBef>
                <a:spcPts val="1200"/>
              </a:spcBef>
              <a:spcAft>
                <a:spcPts val="0"/>
              </a:spcAft>
              <a:buNone/>
            </a:pPr>
            <a:r>
              <a:t/>
            </a:r>
            <a:endParaRPr b="1" sz="1600"/>
          </a:p>
          <a:p>
            <a:pPr indent="0" lvl="0" marL="0" rtl="0" algn="l">
              <a:lnSpc>
                <a:spcPct val="115000"/>
              </a:lnSpc>
              <a:spcBef>
                <a:spcPts val="1200"/>
              </a:spcBef>
              <a:spcAft>
                <a:spcPts val="0"/>
              </a:spcAft>
              <a:buNone/>
            </a:pPr>
            <a:r>
              <a:t/>
            </a:r>
            <a:endParaRPr sz="1100"/>
          </a:p>
          <a:p>
            <a:pPr indent="0" lvl="0" marL="0" rtl="0" algn="l">
              <a:spcBef>
                <a:spcPts val="1200"/>
              </a:spcBef>
              <a:spcAft>
                <a:spcPts val="0"/>
              </a:spcAft>
              <a:buNone/>
            </a:pPr>
            <a:r>
              <a:t/>
            </a:r>
            <a:endParaRPr sz="1300">
              <a:solidFill>
                <a:schemeClr val="dk2"/>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3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DATASET DESCRIPTION</a:t>
            </a:r>
            <a:endParaRPr/>
          </a:p>
        </p:txBody>
      </p:sp>
      <p:sp>
        <p:nvSpPr>
          <p:cNvPr id="152" name="Google Shape;152;p30"/>
          <p:cNvSpPr txBox="1"/>
          <p:nvPr/>
        </p:nvSpPr>
        <p:spPr>
          <a:xfrm>
            <a:off x="80325" y="1349025"/>
            <a:ext cx="8948100" cy="3593400"/>
          </a:xfrm>
          <a:prstGeom prst="rect">
            <a:avLst/>
          </a:prstGeom>
          <a:noFill/>
          <a:ln>
            <a:noFill/>
          </a:ln>
        </p:spPr>
        <p:txBody>
          <a:bodyPr anchorCtr="0" anchor="t" bIns="91425" lIns="91425" spcFirstLastPara="1" rIns="91425" wrap="square" tIns="91425">
            <a:noAutofit/>
          </a:bodyPr>
          <a:lstStyle/>
          <a:p>
            <a:pPr indent="-228600" lvl="0" marL="228600" rtl="0" algn="l">
              <a:lnSpc>
                <a:spcPct val="100000"/>
              </a:lnSpc>
              <a:spcBef>
                <a:spcPts val="1200"/>
              </a:spcBef>
              <a:spcAft>
                <a:spcPts val="0"/>
              </a:spcAft>
              <a:buNone/>
            </a:pPr>
            <a:r>
              <a:rPr lang="en" sz="1200">
                <a:latin typeface="Roboto"/>
                <a:ea typeface="Roboto"/>
                <a:cs typeface="Roboto"/>
                <a:sym typeface="Roboto"/>
              </a:rPr>
              <a:t>1.</a:t>
            </a:r>
            <a:r>
              <a:rPr lang="en" sz="700">
                <a:latin typeface="Roboto"/>
                <a:ea typeface="Roboto"/>
                <a:cs typeface="Roboto"/>
                <a:sym typeface="Roboto"/>
              </a:rPr>
              <a:t>    </a:t>
            </a:r>
            <a:r>
              <a:rPr lang="en" sz="1100">
                <a:latin typeface="Roboto"/>
                <a:ea typeface="Roboto"/>
                <a:cs typeface="Roboto"/>
                <a:sym typeface="Roboto"/>
              </a:rPr>
              <a:t> </a:t>
            </a:r>
            <a:r>
              <a:rPr b="1" lang="en" sz="1100">
                <a:latin typeface="Roboto"/>
                <a:ea typeface="Roboto"/>
                <a:cs typeface="Roboto"/>
                <a:sym typeface="Roboto"/>
              </a:rPr>
              <a:t>100-shot-obama:</a:t>
            </a:r>
            <a:endParaRPr b="1" sz="1100">
              <a:latin typeface="Roboto"/>
              <a:ea typeface="Roboto"/>
              <a:cs typeface="Roboto"/>
              <a:sym typeface="Roboto"/>
            </a:endParaRPr>
          </a:p>
          <a:p>
            <a:pPr indent="-228600" lvl="0" marL="685800" rtl="0" algn="l">
              <a:lnSpc>
                <a:spcPct val="100000"/>
              </a:lnSpc>
              <a:spcBef>
                <a:spcPts val="1200"/>
              </a:spcBef>
              <a:spcAft>
                <a:spcPts val="0"/>
              </a:spcAft>
              <a:buNone/>
            </a:pPr>
            <a:r>
              <a:rPr lang="en" sz="1100">
                <a:latin typeface="Roboto"/>
                <a:ea typeface="Roboto"/>
                <a:cs typeface="Roboto"/>
                <a:sym typeface="Roboto"/>
              </a:rPr>
              <a:t>o   The purpose of this dataset is to classify images associated with Barack Obama. </a:t>
            </a:r>
            <a:r>
              <a:rPr lang="en" sz="1100">
                <a:latin typeface="Roboto"/>
                <a:ea typeface="Roboto"/>
                <a:cs typeface="Roboto"/>
                <a:sym typeface="Roboto"/>
              </a:rPr>
              <a:t>Each class within this dataset has 100 training examples.</a:t>
            </a:r>
            <a:endParaRPr sz="1100">
              <a:latin typeface="Roboto"/>
              <a:ea typeface="Roboto"/>
              <a:cs typeface="Roboto"/>
              <a:sym typeface="Roboto"/>
            </a:endParaRPr>
          </a:p>
          <a:p>
            <a:pPr indent="-228600" lvl="0" marL="228600" rtl="0" algn="l">
              <a:lnSpc>
                <a:spcPct val="100000"/>
              </a:lnSpc>
              <a:spcBef>
                <a:spcPts val="1200"/>
              </a:spcBef>
              <a:spcAft>
                <a:spcPts val="0"/>
              </a:spcAft>
              <a:buNone/>
            </a:pPr>
            <a:r>
              <a:rPr lang="en" sz="1100">
                <a:latin typeface="Roboto"/>
                <a:ea typeface="Roboto"/>
                <a:cs typeface="Roboto"/>
                <a:sym typeface="Roboto"/>
              </a:rPr>
              <a:t>2.   </a:t>
            </a:r>
            <a:r>
              <a:rPr b="1" lang="en" sz="1100">
                <a:latin typeface="Roboto"/>
                <a:ea typeface="Roboto"/>
                <a:cs typeface="Roboto"/>
                <a:sym typeface="Roboto"/>
              </a:rPr>
              <a:t>  100-shot-panda:</a:t>
            </a:r>
            <a:endParaRPr b="1" sz="1100">
              <a:latin typeface="Roboto"/>
              <a:ea typeface="Roboto"/>
              <a:cs typeface="Roboto"/>
              <a:sym typeface="Roboto"/>
            </a:endParaRPr>
          </a:p>
          <a:p>
            <a:pPr indent="-228600" lvl="0" marL="685800" rtl="0" algn="l">
              <a:lnSpc>
                <a:spcPct val="100000"/>
              </a:lnSpc>
              <a:spcBef>
                <a:spcPts val="1200"/>
              </a:spcBef>
              <a:spcAft>
                <a:spcPts val="0"/>
              </a:spcAft>
              <a:buNone/>
            </a:pPr>
            <a:r>
              <a:rPr lang="en" sz="1100">
                <a:latin typeface="Roboto"/>
                <a:ea typeface="Roboto"/>
                <a:cs typeface="Roboto"/>
                <a:sym typeface="Roboto"/>
              </a:rPr>
              <a:t>o   It contains images of pandas. </a:t>
            </a:r>
            <a:r>
              <a:rPr lang="en" sz="1100">
                <a:latin typeface="Roboto"/>
                <a:ea typeface="Roboto"/>
                <a:cs typeface="Roboto"/>
                <a:sym typeface="Roboto"/>
              </a:rPr>
              <a:t>It serves as a training dataset for panda image recognition. Each class has 100 training examples.</a:t>
            </a:r>
            <a:r>
              <a:rPr lang="en" sz="1100">
                <a:latin typeface="Roboto"/>
                <a:ea typeface="Roboto"/>
                <a:cs typeface="Roboto"/>
                <a:sym typeface="Roboto"/>
              </a:rPr>
              <a:t> </a:t>
            </a:r>
            <a:endParaRPr sz="1100">
              <a:latin typeface="Roboto"/>
              <a:ea typeface="Roboto"/>
              <a:cs typeface="Roboto"/>
              <a:sym typeface="Roboto"/>
            </a:endParaRPr>
          </a:p>
          <a:p>
            <a:pPr indent="-228600" lvl="0" marL="228600" rtl="0" algn="l">
              <a:lnSpc>
                <a:spcPct val="100000"/>
              </a:lnSpc>
              <a:spcBef>
                <a:spcPts val="1200"/>
              </a:spcBef>
              <a:spcAft>
                <a:spcPts val="0"/>
              </a:spcAft>
              <a:buNone/>
            </a:pPr>
            <a:r>
              <a:rPr lang="en" sz="1100">
                <a:latin typeface="Roboto"/>
                <a:ea typeface="Roboto"/>
                <a:cs typeface="Roboto"/>
                <a:sym typeface="Roboto"/>
              </a:rPr>
              <a:t>3.    </a:t>
            </a:r>
            <a:r>
              <a:rPr b="1" lang="en" sz="1100">
                <a:latin typeface="Roboto"/>
                <a:ea typeface="Roboto"/>
                <a:cs typeface="Roboto"/>
                <a:sym typeface="Roboto"/>
              </a:rPr>
              <a:t> ffhq (Flickr-Faces-HQ):</a:t>
            </a:r>
            <a:endParaRPr b="1" sz="1100">
              <a:latin typeface="Roboto"/>
              <a:ea typeface="Roboto"/>
              <a:cs typeface="Roboto"/>
              <a:sym typeface="Roboto"/>
            </a:endParaRPr>
          </a:p>
          <a:p>
            <a:pPr indent="-228600" lvl="0" marL="685800" rtl="0" algn="l">
              <a:lnSpc>
                <a:spcPct val="100000"/>
              </a:lnSpc>
              <a:spcBef>
                <a:spcPts val="1200"/>
              </a:spcBef>
              <a:spcAft>
                <a:spcPts val="0"/>
              </a:spcAft>
              <a:buNone/>
            </a:pPr>
            <a:r>
              <a:rPr lang="en" sz="1100">
                <a:latin typeface="Roboto"/>
                <a:ea typeface="Roboto"/>
                <a:cs typeface="Roboto"/>
                <a:sym typeface="Roboto"/>
              </a:rPr>
              <a:t>o   The Flickr-Faces-HQ (FFHQ) dataset consists of high-quality images of human faces </a:t>
            </a:r>
            <a:r>
              <a:rPr lang="en" sz="1100">
                <a:latin typeface="Roboto"/>
                <a:ea typeface="Roboto"/>
                <a:cs typeface="Roboto"/>
                <a:sym typeface="Roboto"/>
              </a:rPr>
              <a:t>sourced from Flickr.</a:t>
            </a:r>
            <a:endParaRPr sz="1100">
              <a:latin typeface="Roboto"/>
              <a:ea typeface="Roboto"/>
              <a:cs typeface="Roboto"/>
              <a:sym typeface="Roboto"/>
            </a:endParaRPr>
          </a:p>
          <a:p>
            <a:pPr indent="-228600" lvl="0" marL="685800" rtl="0" algn="l">
              <a:lnSpc>
                <a:spcPct val="100000"/>
              </a:lnSpc>
              <a:spcBef>
                <a:spcPts val="1200"/>
              </a:spcBef>
              <a:spcAft>
                <a:spcPts val="0"/>
              </a:spcAft>
              <a:buNone/>
            </a:pPr>
            <a:r>
              <a:rPr lang="en" sz="1100">
                <a:latin typeface="Roboto"/>
                <a:ea typeface="Roboto"/>
                <a:cs typeface="Roboto"/>
                <a:sym typeface="Roboto"/>
              </a:rPr>
              <a:t>o   We use FFHQ for tasks like face generation, style transfer, and facial attribute analysis.</a:t>
            </a:r>
            <a:endParaRPr sz="1100">
              <a:latin typeface="Roboto"/>
              <a:ea typeface="Roboto"/>
              <a:cs typeface="Roboto"/>
              <a:sym typeface="Roboto"/>
            </a:endParaRPr>
          </a:p>
          <a:p>
            <a:pPr indent="-228600" lvl="0" marL="228600" rtl="0" algn="l">
              <a:lnSpc>
                <a:spcPct val="100000"/>
              </a:lnSpc>
              <a:spcBef>
                <a:spcPts val="1200"/>
              </a:spcBef>
              <a:spcAft>
                <a:spcPts val="0"/>
              </a:spcAft>
              <a:buNone/>
            </a:pPr>
            <a:r>
              <a:rPr lang="en" sz="1100">
                <a:latin typeface="Roboto"/>
                <a:ea typeface="Roboto"/>
                <a:cs typeface="Roboto"/>
                <a:sym typeface="Roboto"/>
              </a:rPr>
              <a:t>4.     </a:t>
            </a:r>
            <a:r>
              <a:rPr b="1" lang="en" sz="1100">
                <a:latin typeface="Roboto"/>
                <a:ea typeface="Roboto"/>
                <a:cs typeface="Roboto"/>
                <a:sym typeface="Roboto"/>
              </a:rPr>
              <a:t>AnimalFace (with cat and dog variations):</a:t>
            </a:r>
            <a:endParaRPr b="1" sz="1100">
              <a:latin typeface="Roboto"/>
              <a:ea typeface="Roboto"/>
              <a:cs typeface="Roboto"/>
              <a:sym typeface="Roboto"/>
            </a:endParaRPr>
          </a:p>
          <a:p>
            <a:pPr indent="-228600" lvl="0" marL="685800" rtl="0" algn="l">
              <a:lnSpc>
                <a:spcPct val="100000"/>
              </a:lnSpc>
              <a:spcBef>
                <a:spcPts val="1200"/>
              </a:spcBef>
              <a:spcAft>
                <a:spcPts val="0"/>
              </a:spcAft>
              <a:buNone/>
            </a:pPr>
            <a:r>
              <a:rPr lang="en" sz="1100">
                <a:latin typeface="Roboto"/>
                <a:ea typeface="Roboto"/>
                <a:cs typeface="Roboto"/>
                <a:sym typeface="Roboto"/>
              </a:rPr>
              <a:t>o   This dataset contains animal face images, specifically focusing on cats and dogs.</a:t>
            </a:r>
            <a:endParaRPr sz="1100">
              <a:latin typeface="Roboto"/>
              <a:ea typeface="Roboto"/>
              <a:cs typeface="Roboto"/>
              <a:sym typeface="Roboto"/>
            </a:endParaRPr>
          </a:p>
          <a:p>
            <a:pPr indent="-228600" lvl="0" marL="685800" rtl="0" algn="l">
              <a:lnSpc>
                <a:spcPct val="100000"/>
              </a:lnSpc>
              <a:spcBef>
                <a:spcPts val="1200"/>
              </a:spcBef>
              <a:spcAft>
                <a:spcPts val="0"/>
              </a:spcAft>
              <a:buNone/>
            </a:pPr>
            <a:r>
              <a:rPr lang="en" sz="1100">
                <a:latin typeface="Roboto"/>
                <a:ea typeface="Roboto"/>
                <a:cs typeface="Roboto"/>
                <a:sym typeface="Roboto"/>
              </a:rPr>
              <a:t>o   It’s to differentiate between different animal species.</a:t>
            </a:r>
            <a:endParaRPr sz="1100">
              <a:latin typeface="Roboto"/>
              <a:ea typeface="Roboto"/>
              <a:cs typeface="Roboto"/>
              <a:sym typeface="Roboto"/>
            </a:endParaRPr>
          </a:p>
          <a:p>
            <a:pPr indent="0" lvl="0" marL="0" rtl="0" algn="l">
              <a:spcBef>
                <a:spcPts val="1200"/>
              </a:spcBef>
              <a:spcAft>
                <a:spcPts val="0"/>
              </a:spcAft>
              <a:buNone/>
            </a:pPr>
            <a:r>
              <a:t/>
            </a:r>
            <a:endParaRPr sz="1300">
              <a:solidFill>
                <a:schemeClr val="dk2"/>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FastGAN Architecture</a:t>
            </a:r>
            <a:endParaRPr/>
          </a:p>
        </p:txBody>
      </p:sp>
      <p:sp>
        <p:nvSpPr>
          <p:cNvPr id="158" name="Google Shape;158;p31"/>
          <p:cNvSpPr txBox="1"/>
          <p:nvPr/>
        </p:nvSpPr>
        <p:spPr>
          <a:xfrm>
            <a:off x="83850" y="1363000"/>
            <a:ext cx="8976300" cy="36492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SzPts val="1100"/>
              <a:buChar char="●"/>
            </a:pPr>
            <a:r>
              <a:rPr b="1" lang="en" sz="1100"/>
              <a:t>Input</a:t>
            </a:r>
            <a:r>
              <a:rPr lang="en" sz="1100"/>
              <a:t>: The process begins with an input image, likely of a person or object that needs to be segmented.</a:t>
            </a:r>
            <a:endParaRPr sz="1100"/>
          </a:p>
          <a:p>
            <a:pPr indent="-298450" lvl="0" marL="457200" rtl="0" algn="l">
              <a:lnSpc>
                <a:spcPct val="115000"/>
              </a:lnSpc>
              <a:spcBef>
                <a:spcPts val="0"/>
              </a:spcBef>
              <a:spcAft>
                <a:spcPts val="0"/>
              </a:spcAft>
              <a:buSzPts val="1100"/>
              <a:buChar char="●"/>
            </a:pPr>
            <a:r>
              <a:rPr b="1" lang="en" sz="1100"/>
              <a:t>Silhouette Extraction</a:t>
            </a:r>
            <a:r>
              <a:rPr lang="en" sz="1100"/>
              <a:t>: The architecture extracts the silhouette of the person or object from the original image, focusing on the shape and outline.</a:t>
            </a:r>
            <a:endParaRPr sz="1100"/>
          </a:p>
          <a:p>
            <a:pPr indent="-298450" lvl="0" marL="457200" rtl="0" algn="l">
              <a:lnSpc>
                <a:spcPct val="115000"/>
              </a:lnSpc>
              <a:spcBef>
                <a:spcPts val="0"/>
              </a:spcBef>
              <a:spcAft>
                <a:spcPts val="0"/>
              </a:spcAft>
              <a:buSzPts val="1100"/>
              <a:buChar char="●"/>
            </a:pPr>
            <a:r>
              <a:rPr b="1" lang="en" sz="1100"/>
              <a:t>Layered Refinement</a:t>
            </a:r>
            <a:r>
              <a:rPr lang="en" sz="1100"/>
              <a:t>: Through several layers, each denoted as Ds in the image, the architecture refines the details and quality of the generated image. These layers progressively enhance the features and fidelity of the silhouette.</a:t>
            </a:r>
            <a:endParaRPr sz="1100"/>
          </a:p>
          <a:p>
            <a:pPr indent="-298450" lvl="0" marL="457200" rtl="0" algn="l">
              <a:lnSpc>
                <a:spcPct val="115000"/>
              </a:lnSpc>
              <a:spcBef>
                <a:spcPts val="0"/>
              </a:spcBef>
              <a:spcAft>
                <a:spcPts val="0"/>
              </a:spcAft>
              <a:buSzPts val="1100"/>
              <a:buChar char="●"/>
            </a:pPr>
            <a:r>
              <a:rPr b="1" lang="en" sz="1100"/>
              <a:t>Operations</a:t>
            </a:r>
            <a:r>
              <a:rPr lang="en" sz="1100"/>
              <a:t>: The image shows various operations such as concatenation and product, which combine features extracted at different stages to improve the final output.</a:t>
            </a:r>
            <a:endParaRPr sz="1100"/>
          </a:p>
          <a:p>
            <a:pPr indent="-298450" lvl="0" marL="457200" rtl="0" algn="l">
              <a:lnSpc>
                <a:spcPct val="115000"/>
              </a:lnSpc>
              <a:spcBef>
                <a:spcPts val="0"/>
              </a:spcBef>
              <a:spcAft>
                <a:spcPts val="0"/>
              </a:spcAft>
              <a:buSzPts val="1100"/>
              <a:buChar char="●"/>
            </a:pPr>
            <a:r>
              <a:rPr b="1" lang="en" sz="1100"/>
              <a:t>Final Output</a:t>
            </a:r>
            <a:r>
              <a:rPr lang="en" sz="1100"/>
              <a:t>: The end result is a high-quality generated image that retains essential characteristics of the original input while enhancing certain features, such as the clarity of the silhouette.</a:t>
            </a:r>
            <a:endParaRPr sz="1300">
              <a:solidFill>
                <a:schemeClr val="dk2"/>
              </a:solidFill>
              <a:latin typeface="Roboto"/>
              <a:ea typeface="Roboto"/>
              <a:cs typeface="Roboto"/>
              <a:sym typeface="Roboto"/>
            </a:endParaRPr>
          </a:p>
        </p:txBody>
      </p:sp>
      <p:pic>
        <p:nvPicPr>
          <p:cNvPr id="159" name="Google Shape;159;p31"/>
          <p:cNvPicPr preferRelativeResize="0"/>
          <p:nvPr/>
        </p:nvPicPr>
        <p:blipFill>
          <a:blip r:embed="rId3">
            <a:alphaModFix/>
          </a:blip>
          <a:stretch>
            <a:fillRect/>
          </a:stretch>
        </p:blipFill>
        <p:spPr>
          <a:xfrm>
            <a:off x="1953700" y="3320875"/>
            <a:ext cx="5044152" cy="18226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IMLE Architecture</a:t>
            </a:r>
            <a:endParaRPr/>
          </a:p>
        </p:txBody>
      </p:sp>
      <p:sp>
        <p:nvSpPr>
          <p:cNvPr id="165" name="Google Shape;165;p32"/>
          <p:cNvSpPr txBox="1"/>
          <p:nvPr/>
        </p:nvSpPr>
        <p:spPr>
          <a:xfrm>
            <a:off x="101300" y="1314075"/>
            <a:ext cx="8969100" cy="37191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SzPts val="1100"/>
              <a:buChar char="●"/>
            </a:pPr>
            <a:r>
              <a:rPr b="1" lang="en" sz="1100"/>
              <a:t>Input Layer (x)</a:t>
            </a:r>
            <a:r>
              <a:rPr lang="en" sz="1100"/>
              <a:t>: The diagram starts with an input layer labeled “x,” which represents the initial data that the model receives.</a:t>
            </a:r>
            <a:endParaRPr sz="1100"/>
          </a:p>
          <a:p>
            <a:pPr indent="-298450" lvl="0" marL="457200" rtl="0" algn="l">
              <a:lnSpc>
                <a:spcPct val="115000"/>
              </a:lnSpc>
              <a:spcBef>
                <a:spcPts val="0"/>
              </a:spcBef>
              <a:spcAft>
                <a:spcPts val="0"/>
              </a:spcAft>
              <a:buSzPts val="1100"/>
              <a:buChar char="●"/>
            </a:pPr>
            <a:r>
              <a:rPr b="1" lang="en" sz="1100"/>
              <a:t>Hidden Layer (hv)</a:t>
            </a:r>
            <a:r>
              <a:rPr lang="en" sz="1100"/>
              <a:t>: The input data is processed through a hidden layer “hv,” which can be thought of as an intermediate processing step that captures the underlying features of the input.</a:t>
            </a:r>
            <a:endParaRPr sz="1100"/>
          </a:p>
          <a:p>
            <a:pPr indent="-298450" lvl="0" marL="457200" rtl="0" algn="l">
              <a:lnSpc>
                <a:spcPct val="115000"/>
              </a:lnSpc>
              <a:spcBef>
                <a:spcPts val="0"/>
              </a:spcBef>
              <a:spcAft>
                <a:spcPts val="0"/>
              </a:spcAft>
              <a:buSzPts val="1100"/>
              <a:buChar char="●"/>
            </a:pPr>
            <a:r>
              <a:rPr b="1" lang="en" sz="1100"/>
              <a:t>Latent Variable Model (p(z; θ))</a:t>
            </a:r>
            <a:r>
              <a:rPr lang="en" sz="1100"/>
              <a:t>: At the center of the architecture is the latent variable model, denoted by “p(z; θ).” This model generates latent variables “z” based on the processed data from the hidden layer and the parameters theta (θ).</a:t>
            </a:r>
            <a:endParaRPr sz="1100"/>
          </a:p>
          <a:p>
            <a:pPr indent="-298450" lvl="0" marL="457200" rtl="0" algn="l">
              <a:lnSpc>
                <a:spcPct val="115000"/>
              </a:lnSpc>
              <a:spcBef>
                <a:spcPts val="0"/>
              </a:spcBef>
              <a:spcAft>
                <a:spcPts val="0"/>
              </a:spcAft>
              <a:buSzPts val="1100"/>
              <a:buChar char="●"/>
            </a:pPr>
            <a:r>
              <a:rPr b="1" lang="en" sz="1100"/>
              <a:t>Constraint ©</a:t>
            </a:r>
            <a:r>
              <a:rPr lang="en" sz="1100"/>
              <a:t>: Within the latent variable model, there’s a constraint “C” that ensures the generated data adheres to certain conditions or characteristics, which is crucial for the model to produce meaningful outputs.</a:t>
            </a:r>
            <a:endParaRPr sz="1100"/>
          </a:p>
          <a:p>
            <a:pPr indent="-298450" lvl="0" marL="457200" rtl="0" algn="l">
              <a:lnSpc>
                <a:spcPct val="115000"/>
              </a:lnSpc>
              <a:spcBef>
                <a:spcPts val="0"/>
              </a:spcBef>
              <a:spcAft>
                <a:spcPts val="0"/>
              </a:spcAft>
              <a:buSzPts val="1100"/>
              <a:buChar char="●"/>
            </a:pPr>
            <a:r>
              <a:rPr b="1" lang="en" sz="1100"/>
              <a:t>Transformation to Output (fu)</a:t>
            </a:r>
            <a:r>
              <a:rPr lang="en" sz="1100"/>
              <a:t>: The latent variables “z” are then transformed into the final output data “y” through a transformation function “fu.”</a:t>
            </a:r>
            <a:endParaRPr sz="1100"/>
          </a:p>
          <a:p>
            <a:pPr indent="-298450" lvl="0" marL="457200" rtl="0" algn="l">
              <a:lnSpc>
                <a:spcPct val="115000"/>
              </a:lnSpc>
              <a:spcBef>
                <a:spcPts val="0"/>
              </a:spcBef>
              <a:spcAft>
                <a:spcPts val="0"/>
              </a:spcAft>
              <a:buSzPts val="1100"/>
              <a:buChar char="●"/>
            </a:pPr>
            <a:r>
              <a:rPr b="1" lang="en" sz="1100"/>
              <a:t>Output Layer (y)</a:t>
            </a:r>
            <a:r>
              <a:rPr lang="en" sz="1100"/>
              <a:t>: The final output layer is labeled “y,” where the processed data is presented after being transformed from the latent variables.</a:t>
            </a:r>
            <a:endParaRPr sz="1100"/>
          </a:p>
          <a:p>
            <a:pPr indent="0" lvl="0" marL="0" rtl="0" algn="l">
              <a:spcBef>
                <a:spcPts val="1200"/>
              </a:spcBef>
              <a:spcAft>
                <a:spcPts val="0"/>
              </a:spcAft>
              <a:buNone/>
            </a:pPr>
            <a:r>
              <a:t/>
            </a:r>
            <a:endParaRPr sz="1300">
              <a:solidFill>
                <a:schemeClr val="dk2"/>
              </a:solidFill>
              <a:latin typeface="Roboto"/>
              <a:ea typeface="Roboto"/>
              <a:cs typeface="Roboto"/>
              <a:sym typeface="Roboto"/>
            </a:endParaRPr>
          </a:p>
        </p:txBody>
      </p:sp>
      <p:pic>
        <p:nvPicPr>
          <p:cNvPr id="166" name="Google Shape;166;p32"/>
          <p:cNvPicPr preferRelativeResize="0"/>
          <p:nvPr/>
        </p:nvPicPr>
        <p:blipFill>
          <a:blip r:embed="rId3">
            <a:alphaModFix/>
          </a:blip>
          <a:stretch>
            <a:fillRect/>
          </a:stretch>
        </p:blipFill>
        <p:spPr>
          <a:xfrm>
            <a:off x="1751625" y="3606950"/>
            <a:ext cx="4228951" cy="1426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Adaptive IMLE</a:t>
            </a:r>
            <a:endParaRPr/>
          </a:p>
        </p:txBody>
      </p:sp>
      <p:sp>
        <p:nvSpPr>
          <p:cNvPr id="172" name="Google Shape;172;p33"/>
          <p:cNvSpPr txBox="1"/>
          <p:nvPr/>
        </p:nvSpPr>
        <p:spPr>
          <a:xfrm>
            <a:off x="164225" y="1383975"/>
            <a:ext cx="8878500" cy="345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a:t>Core Concept</a:t>
            </a:r>
            <a:endParaRPr b="1"/>
          </a:p>
          <a:p>
            <a:pPr indent="0" lvl="0" marL="0" rtl="0" algn="l">
              <a:lnSpc>
                <a:spcPct val="115000"/>
              </a:lnSpc>
              <a:spcBef>
                <a:spcPts val="1200"/>
              </a:spcBef>
              <a:spcAft>
                <a:spcPts val="0"/>
              </a:spcAft>
              <a:buNone/>
            </a:pPr>
            <a:r>
              <a:rPr lang="en" sz="1200"/>
              <a:t>Adaptive IMLE is built upon the foundation of Implicit Maximum Likelihood Estimation (IMLE), which is a method for training generative models. </a:t>
            </a:r>
            <a:endParaRPr sz="1200"/>
          </a:p>
          <a:p>
            <a:pPr indent="0" lvl="0" marL="0" rtl="0" algn="l">
              <a:lnSpc>
                <a:spcPct val="115000"/>
              </a:lnSpc>
              <a:spcBef>
                <a:spcPts val="1200"/>
              </a:spcBef>
              <a:spcAft>
                <a:spcPts val="0"/>
              </a:spcAft>
              <a:buNone/>
            </a:pPr>
            <a:r>
              <a:rPr lang="en" sz="1200"/>
              <a:t>The key idea behind IMLE is to generate samples that are </a:t>
            </a:r>
            <a:r>
              <a:rPr lang="en" sz="1200" u="sng"/>
              <a:t>close to real data points</a:t>
            </a:r>
            <a:r>
              <a:rPr lang="en" sz="1200"/>
              <a:t>, thus covering all modes of the data distribution.</a:t>
            </a:r>
            <a:endParaRPr sz="1200"/>
          </a:p>
          <a:p>
            <a:pPr indent="0" lvl="0" marL="0" rtl="0" algn="l">
              <a:lnSpc>
                <a:spcPct val="115000"/>
              </a:lnSpc>
              <a:spcBef>
                <a:spcPts val="1400"/>
              </a:spcBef>
              <a:spcAft>
                <a:spcPts val="0"/>
              </a:spcAft>
              <a:buNone/>
            </a:pPr>
            <a:r>
              <a:rPr b="1" lang="en"/>
              <a:t>Challenges in Few-Shot Learning</a:t>
            </a:r>
            <a:endParaRPr b="1"/>
          </a:p>
          <a:p>
            <a:pPr indent="-304800" lvl="0" marL="457200" rtl="0" algn="l">
              <a:lnSpc>
                <a:spcPct val="115000"/>
              </a:lnSpc>
              <a:spcBef>
                <a:spcPts val="1200"/>
              </a:spcBef>
              <a:spcAft>
                <a:spcPts val="0"/>
              </a:spcAft>
              <a:buSzPts val="1200"/>
              <a:buChar char="●"/>
            </a:pPr>
            <a:r>
              <a:rPr b="1" lang="en" sz="1200"/>
              <a:t>Mode Collapse</a:t>
            </a:r>
            <a:r>
              <a:rPr lang="en" sz="1200"/>
              <a:t>: In few-shot settings, where only a limited number of training examples are available, GANs tend to suffer from mode collapse, ignoring some training examples and overfitting to a subset of the dataset.</a:t>
            </a:r>
            <a:endParaRPr sz="1200"/>
          </a:p>
          <a:p>
            <a:pPr indent="-304800" lvl="0" marL="457200" rtl="0" algn="l">
              <a:lnSpc>
                <a:spcPct val="115000"/>
              </a:lnSpc>
              <a:spcBef>
                <a:spcPts val="0"/>
              </a:spcBef>
              <a:spcAft>
                <a:spcPts val="0"/>
              </a:spcAft>
              <a:buSzPts val="1200"/>
              <a:buChar char="●"/>
            </a:pPr>
            <a:r>
              <a:rPr b="1" lang="en" sz="1200"/>
              <a:t>Uniform Optimal Likelihood</a:t>
            </a:r>
            <a:r>
              <a:rPr lang="en" sz="1200"/>
              <a:t>: Traditional IMLE assumes that the optimal likelihood at </a:t>
            </a:r>
            <a:r>
              <a:rPr lang="en" sz="1200" u="sng"/>
              <a:t>all data points is the same</a:t>
            </a:r>
            <a:r>
              <a:rPr lang="en" sz="1200"/>
              <a:t>, which is a restrictive condition.</a:t>
            </a:r>
            <a:endParaRPr sz="1200"/>
          </a:p>
          <a:p>
            <a:pPr indent="0" lvl="0" marL="457200" rtl="0" algn="l">
              <a:lnSpc>
                <a:spcPct val="115000"/>
              </a:lnSpc>
              <a:spcBef>
                <a:spcPts val="1200"/>
              </a:spcBef>
              <a:spcAft>
                <a:spcPts val="1200"/>
              </a:spcAft>
              <a:buNone/>
            </a:pPr>
            <a:r>
              <a:t/>
            </a:r>
            <a:endParaRPr sz="1300">
              <a:solidFill>
                <a:schemeClr val="dk2"/>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